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98"/>
  </p:notesMasterIdLst>
  <p:sldIdLst>
    <p:sldId id="335" r:id="rId5"/>
    <p:sldId id="311" r:id="rId6"/>
    <p:sldId id="353" r:id="rId7"/>
    <p:sldId id="317" r:id="rId8"/>
    <p:sldId id="375" r:id="rId9"/>
    <p:sldId id="319" r:id="rId10"/>
    <p:sldId id="380" r:id="rId11"/>
    <p:sldId id="381" r:id="rId12"/>
    <p:sldId id="382" r:id="rId13"/>
    <p:sldId id="383" r:id="rId14"/>
    <p:sldId id="354" r:id="rId15"/>
    <p:sldId id="379" r:id="rId16"/>
    <p:sldId id="509" r:id="rId17"/>
    <p:sldId id="505" r:id="rId18"/>
    <p:sldId id="506" r:id="rId19"/>
    <p:sldId id="343" r:id="rId20"/>
    <p:sldId id="345" r:id="rId21"/>
    <p:sldId id="347" r:id="rId22"/>
    <p:sldId id="390" r:id="rId23"/>
    <p:sldId id="364" r:id="rId24"/>
    <p:sldId id="350" r:id="rId25"/>
    <p:sldId id="356" r:id="rId26"/>
    <p:sldId id="377" r:id="rId27"/>
    <p:sldId id="392" r:id="rId28"/>
    <p:sldId id="359" r:id="rId29"/>
    <p:sldId id="391" r:id="rId30"/>
    <p:sldId id="358" r:id="rId31"/>
    <p:sldId id="357" r:id="rId32"/>
    <p:sldId id="387" r:id="rId33"/>
    <p:sldId id="394" r:id="rId34"/>
    <p:sldId id="395" r:id="rId35"/>
    <p:sldId id="344" r:id="rId36"/>
    <p:sldId id="371" r:id="rId37"/>
    <p:sldId id="370" r:id="rId38"/>
    <p:sldId id="372" r:id="rId39"/>
    <p:sldId id="384" r:id="rId40"/>
    <p:sldId id="349" r:id="rId41"/>
    <p:sldId id="385" r:id="rId42"/>
    <p:sldId id="406" r:id="rId43"/>
    <p:sldId id="393" r:id="rId44"/>
    <p:sldId id="402" r:id="rId45"/>
    <p:sldId id="403" r:id="rId46"/>
    <p:sldId id="365" r:id="rId47"/>
    <p:sldId id="411" r:id="rId48"/>
    <p:sldId id="366" r:id="rId49"/>
    <p:sldId id="367" r:id="rId50"/>
    <p:sldId id="368" r:id="rId51"/>
    <p:sldId id="329" r:id="rId52"/>
    <p:sldId id="409" r:id="rId53"/>
    <p:sldId id="412" r:id="rId54"/>
    <p:sldId id="415" r:id="rId55"/>
    <p:sldId id="346" r:id="rId56"/>
    <p:sldId id="373" r:id="rId57"/>
    <p:sldId id="418" r:id="rId58"/>
    <p:sldId id="419" r:id="rId59"/>
    <p:sldId id="420" r:id="rId60"/>
    <p:sldId id="421" r:id="rId61"/>
    <p:sldId id="422" r:id="rId62"/>
    <p:sldId id="308" r:id="rId63"/>
    <p:sldId id="310" r:id="rId64"/>
    <p:sldId id="271" r:id="rId65"/>
    <p:sldId id="270" r:id="rId66"/>
    <p:sldId id="273" r:id="rId67"/>
    <p:sldId id="274" r:id="rId68"/>
    <p:sldId id="272" r:id="rId69"/>
    <p:sldId id="417" r:id="rId70"/>
    <p:sldId id="508" r:id="rId71"/>
    <p:sldId id="507" r:id="rId72"/>
    <p:sldId id="288" r:id="rId73"/>
    <p:sldId id="296" r:id="rId74"/>
    <p:sldId id="302" r:id="rId75"/>
    <p:sldId id="265" r:id="rId76"/>
    <p:sldId id="303" r:id="rId77"/>
    <p:sldId id="305" r:id="rId78"/>
    <p:sldId id="306" r:id="rId79"/>
    <p:sldId id="307" r:id="rId80"/>
    <p:sldId id="295" r:id="rId81"/>
    <p:sldId id="298" r:id="rId82"/>
    <p:sldId id="300" r:id="rId83"/>
    <p:sldId id="504" r:id="rId84"/>
    <p:sldId id="475" r:id="rId85"/>
    <p:sldId id="488" r:id="rId86"/>
    <p:sldId id="493" r:id="rId87"/>
    <p:sldId id="503" r:id="rId88"/>
    <p:sldId id="494" r:id="rId89"/>
    <p:sldId id="497" r:id="rId90"/>
    <p:sldId id="499" r:id="rId91"/>
    <p:sldId id="500" r:id="rId92"/>
    <p:sldId id="498" r:id="rId93"/>
    <p:sldId id="496" r:id="rId94"/>
    <p:sldId id="495" r:id="rId95"/>
    <p:sldId id="326" r:id="rId96"/>
    <p:sldId id="489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ik Brahim" initials="FB" lastIdx="17" clrIdx="0">
    <p:extLst>
      <p:ext uri="{19B8F6BF-5375-455C-9EA6-DF929625EA0E}">
        <p15:presenceInfo xmlns:p15="http://schemas.microsoft.com/office/powerpoint/2012/main" userId="8c0c81c27e9ae0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41" autoAdjust="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/>
    </p:cSldViewPr>
  </p:slideViewPr>
  <p:outlineViewPr>
    <p:cViewPr>
      <p:scale>
        <a:sx n="33" d="100"/>
        <a:sy n="33" d="100"/>
      </p:scale>
      <p:origin x="0" y="-9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30T11:24:36.668" idx="2">
    <p:pos x="10" y="10"/>
    <p:text>https://stego.js.org/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30T11:24:36.668" idx="16">
    <p:pos x="10" y="10"/>
    <p:text>https://stego.js.org/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30T11:24:36.668" idx="17">
    <p:pos x="10" y="10"/>
    <p:text>https://stego.js.org/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30T13:12:08.889" idx="11">
    <p:pos x="10" y="10"/>
    <p:text>1. الاكتشاف والتحقيق</p:text>
    <p:extLst>
      <p:ext uri="{C676402C-5697-4E1C-873F-D02D1690AC5C}">
        <p15:threadingInfo xmlns:p15="http://schemas.microsoft.com/office/powerpoint/2012/main" timeZoneBias="-60"/>
      </p:ext>
    </p:extLst>
  </p:cm>
  <p:cm authorId="1" dt="2024-09-30T13:12:47.196" idx="13">
    <p:pos x="106" y="106"/>
    <p:text>2. الخداع والاستدراج</p:text>
    <p:extLst>
      <p:ext uri="{C676402C-5697-4E1C-873F-D02D1690AC5C}">
        <p15:threadingInfo xmlns:p15="http://schemas.microsoft.com/office/powerpoint/2012/main" timeZoneBias="-60"/>
      </p:ext>
    </p:extLst>
  </p:cm>
  <p:cm authorId="1" dt="2024-09-30T13:13:11.370" idx="14">
    <p:pos x="202" y="202"/>
    <p:text>3. الهجوم</p:text>
    <p:extLst>
      <p:ext uri="{C676402C-5697-4E1C-873F-D02D1690AC5C}">
        <p15:threadingInfo xmlns:p15="http://schemas.microsoft.com/office/powerpoint/2012/main" timeZoneBias="-60"/>
      </p:ext>
    </p:extLst>
  </p:cm>
  <p:cm authorId="1" dt="2024-09-30T13:13:42.066" idx="15">
    <p:pos x="298" y="298"/>
    <p:text>4. التراجع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72955-452A-44ED-AD15-2450D469D35A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577F2-BE6B-4074-A0B2-1D863C991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42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dirty="0"/>
              <a:t>تقليل المخاطر إلى أدنى حد.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577F2-BE6B-4074-A0B2-1D863C9911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dirty="0"/>
              <a:t>نعم, الجميع معرضون للاستهداف.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577F2-BE6B-4074-A0B2-1D863C9911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6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dirty="0"/>
              <a:t>يخص الرقمية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577F2-BE6B-4074-A0B2-1D863C9911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2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DZ" dirty="0"/>
              <a:t>- شرح التشفير المتماثل و التشفير غير المتماثل</a:t>
            </a:r>
          </a:p>
          <a:p>
            <a:pPr algn="r" rtl="1"/>
            <a:r>
              <a:rPr lang="ar-DZ" dirty="0"/>
              <a:t>- تشفير ملف + تشفير محتوى و اسم الملف ايضا</a:t>
            </a:r>
          </a:p>
          <a:p>
            <a:pPr marL="171450" indent="-171450" algn="r" rtl="1">
              <a:buFontTx/>
              <a:buChar char="-"/>
            </a:pPr>
            <a:r>
              <a:rPr lang="ar-DZ" dirty="0"/>
              <a:t>اخفاء البيانات</a:t>
            </a:r>
          </a:p>
          <a:p>
            <a:pPr marL="171450" indent="-171450" algn="r" rtl="1">
              <a:buFontTx/>
              <a:buChar char="-"/>
            </a:pPr>
            <a:r>
              <a:rPr lang="ar-DZ" dirty="0"/>
              <a:t>حساب الهاش</a:t>
            </a:r>
          </a:p>
          <a:p>
            <a:pPr marL="171450" indent="-171450" algn="r" rtl="1">
              <a:buFontTx/>
              <a:buChar char="-"/>
            </a:pPr>
            <a:r>
              <a:rPr lang="ar-DZ" dirty="0"/>
              <a:t>استخدام </a:t>
            </a:r>
            <a:r>
              <a:rPr lang="en-US" dirty="0"/>
              <a:t>control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577F2-BE6B-4074-A0B2-1D863C9911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59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DZ" dirty="0"/>
              <a:t>- شرح التشفير المتماثل و التشفير غير المتماثل</a:t>
            </a:r>
          </a:p>
          <a:p>
            <a:pPr algn="r" rtl="1"/>
            <a:r>
              <a:rPr lang="ar-DZ" dirty="0"/>
              <a:t>- تشفير ملف + تشفير محتوى و اسم الملف ايضا</a:t>
            </a:r>
          </a:p>
          <a:p>
            <a:pPr marL="171450" indent="-171450" algn="r" rtl="1">
              <a:buFontTx/>
              <a:buChar char="-"/>
            </a:pPr>
            <a:r>
              <a:rPr lang="ar-DZ" dirty="0"/>
              <a:t>اخفاء البيانات</a:t>
            </a:r>
          </a:p>
          <a:p>
            <a:pPr marL="171450" indent="-171450" algn="r" rtl="1">
              <a:buFontTx/>
              <a:buChar char="-"/>
            </a:pPr>
            <a:r>
              <a:rPr lang="ar-DZ" dirty="0"/>
              <a:t>حساب الهاش</a:t>
            </a:r>
          </a:p>
          <a:p>
            <a:pPr marL="171450" indent="-171450" algn="r" rtl="1">
              <a:buFontTx/>
              <a:buChar char="-"/>
            </a:pPr>
            <a:r>
              <a:rPr lang="ar-DZ" dirty="0"/>
              <a:t>استخدام </a:t>
            </a:r>
            <a:r>
              <a:rPr lang="en-US" dirty="0"/>
              <a:t>control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577F2-BE6B-4074-A0B2-1D863C9911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33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2F63-0639-6927-73BF-406B9967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A2407-24E2-7A68-6E6C-61F465C7B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8E7FF-0D93-A792-4D35-0C3278737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DZ" dirty="0"/>
              <a:t>- شرح التشفير المتماثل و التشفير غير المتماثل</a:t>
            </a:r>
          </a:p>
          <a:p>
            <a:pPr algn="r" rtl="1"/>
            <a:r>
              <a:rPr lang="ar-DZ" dirty="0"/>
              <a:t>- تشفير ملف + تشفير محتوى و اسم الملف ايضا</a:t>
            </a:r>
          </a:p>
          <a:p>
            <a:pPr marL="171450" indent="-171450" algn="r" rtl="1">
              <a:buFontTx/>
              <a:buChar char="-"/>
            </a:pPr>
            <a:r>
              <a:rPr lang="ar-DZ" dirty="0"/>
              <a:t>اخفاء البيانات</a:t>
            </a:r>
          </a:p>
          <a:p>
            <a:pPr marL="171450" indent="-171450" algn="r" rtl="1">
              <a:buFontTx/>
              <a:buChar char="-"/>
            </a:pPr>
            <a:r>
              <a:rPr lang="ar-DZ" dirty="0"/>
              <a:t>حساب الهاش</a:t>
            </a:r>
          </a:p>
          <a:p>
            <a:pPr marL="171450" indent="-171450" algn="r" rtl="1">
              <a:buFontTx/>
              <a:buChar char="-"/>
            </a:pPr>
            <a:r>
              <a:rPr lang="ar-DZ" dirty="0"/>
              <a:t>استخدام </a:t>
            </a:r>
            <a:r>
              <a:rPr lang="en-US" dirty="0"/>
              <a:t>control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D451-1852-B56C-DD58-86489C44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577F2-BE6B-4074-A0B2-1D863C9911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2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dirty="0"/>
              <a:t>الثغرات النفسية للبشر بدلاً من الثغرات التقنية.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577F2-BE6B-4074-A0B2-1D863C9911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4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577F2-BE6B-4074-A0B2-1D863C9911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7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13A0-8800-4574-97B8-5742DA90D31C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52D5E-DEA2-4373-81C5-307F7694193D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BC74-7302-4CBB-AF9B-A390612C3055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F3DE-0A12-4640-A04C-41CAFE6B5C9A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AC73-389B-40C7-BBE0-3AB43C304F99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9850-6046-427C-B2A4-27AE695D116B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D4E3C-8996-448F-9C49-BFD2AD83E2B2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DFD6-BA5A-4AA0-9FB1-71F4ECCEF128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511A-F43C-4696-BEE2-7EAB42DEF29C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69FA4ACC-5D7A-43A6-8F43-DFD9460252A1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F47D-B1CC-4C5A-A084-CDA518859244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AAA5754-07D9-4577-9B48-069BCF05ECBC}" type="datetime1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ebp"/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eb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ebp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0.web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FE5DE-B3C5-FE3A-CC9B-0EAEB89F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A7CB09-3BAF-F477-633A-300E55D2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28EDA6-1B06-3C80-57A9-41A72AFC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213FB6-A06B-8FA6-AB25-E9EAD7F3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C99698-74BE-4EED-0E81-98CB4E27E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BA6D26-D630-9AD5-0112-4D7FCA48E164}"/>
              </a:ext>
            </a:extLst>
          </p:cNvPr>
          <p:cNvSpPr txBox="1">
            <a:spLocks/>
          </p:cNvSpPr>
          <p:nvPr/>
        </p:nvSpPr>
        <p:spPr>
          <a:xfrm>
            <a:off x="2709957" y="1257430"/>
            <a:ext cx="6767065" cy="28580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60000"/>
              </a:lnSpc>
            </a:pPr>
            <a:r>
              <a:rPr lang="fr-FR" sz="54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Introduction to </a:t>
            </a:r>
          </a:p>
          <a:p>
            <a:pPr>
              <a:lnSpc>
                <a:spcPct val="160000"/>
              </a:lnSpc>
            </a:pPr>
            <a:r>
              <a:rPr lang="fr-FR" sz="54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        </a:t>
            </a:r>
            <a:r>
              <a:rPr lang="fr-FR" sz="5400" b="1" dirty="0" err="1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cybersecurity</a:t>
            </a:r>
            <a:endParaRPr lang="en-US" sz="5400" b="1" dirty="0">
              <a:solidFill>
                <a:schemeClr val="tx1"/>
              </a:solidFill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2369D6-C3D8-503D-260A-EF0D63DF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4" y="3671967"/>
            <a:ext cx="3074196" cy="30229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5C820C-B9DC-7D2C-C9C6-EC81BCF6F829}"/>
              </a:ext>
            </a:extLst>
          </p:cNvPr>
          <p:cNvSpPr txBox="1"/>
          <p:nvPr/>
        </p:nvSpPr>
        <p:spPr>
          <a:xfrm>
            <a:off x="7103924" y="5877580"/>
            <a:ext cx="4746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sto MT" panose="02040603050505030304" pitchFamily="18" charset="0"/>
              </a:rPr>
              <a:t>Presented by: </a:t>
            </a:r>
            <a:r>
              <a:rPr lang="en-US" sz="2800" b="1" dirty="0">
                <a:latin typeface="Calisto MT" panose="02040603050505030304" pitchFamily="18" charset="0"/>
              </a:rPr>
              <a:t>Brahim Ferik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6027B31-1172-B0EE-8D24-0E71C9EE8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4922" y="2728359"/>
            <a:ext cx="2113280" cy="46823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b="1" dirty="0"/>
              <a:t>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09B82-FD41-D8BC-9434-381A328C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972" y="701179"/>
            <a:ext cx="2027180" cy="20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6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10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Encryption, Encoding and Hashing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3B88C-0975-D411-3C1E-9190DDB8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15C33-96D9-8FA0-F537-7E8BB182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80" y="1953656"/>
            <a:ext cx="8067040" cy="387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5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11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CIA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of SECURITY SERVICES Practice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788276-9E3A-EFEB-D6C2-FF83B5F4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F2E13-F811-8F50-3414-51DEB96A1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" y="2566615"/>
            <a:ext cx="3304903" cy="1859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E56CD-21D9-9507-D898-6A74A53CE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869" y="2217938"/>
            <a:ext cx="2206234" cy="1867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C5CA19-32D9-C10B-EE1D-49019C88A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03" y="4903900"/>
            <a:ext cx="2862566" cy="1375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762F3-1E2D-9197-90CB-F7F5098D9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788" y="1925782"/>
            <a:ext cx="3807812" cy="22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5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12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CIA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of SECURITY SERVICES Practice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788276-9E3A-EFEB-D6C2-FF83B5F4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1A21E7-4027-E58B-EC78-D3D68A64E5BF}"/>
              </a:ext>
            </a:extLst>
          </p:cNvPr>
          <p:cNvSpPr txBox="1"/>
          <p:nvPr/>
        </p:nvSpPr>
        <p:spPr>
          <a:xfrm>
            <a:off x="2082800" y="1991698"/>
            <a:ext cx="8636000" cy="289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File Encryption with Password Protection 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Verifying File Integrity with Hashes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u="none" strike="noStrike" dirty="0">
                <a:effectLst/>
                <a:latin typeface="+mj-lt"/>
              </a:rPr>
              <a:t> Backup and 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345015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EDE79-60AA-BF46-9C13-657BBE543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77EC7-C5FF-806F-0BA5-0D4F397E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13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5FF7E3-7F45-A739-40CB-08E9C42E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CIA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of SECURITY SERVICES Practice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7AE93-9602-48E4-DCE5-359980ED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426E97-3EE3-3E70-DBEE-FE156FE5CCE6}"/>
              </a:ext>
            </a:extLst>
          </p:cNvPr>
          <p:cNvSpPr txBox="1"/>
          <p:nvPr/>
        </p:nvSpPr>
        <p:spPr>
          <a:xfrm>
            <a:off x="601512" y="2205058"/>
            <a:ext cx="10940248" cy="1810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600" b="1" i="0" dirty="0">
                <a:effectLst/>
                <a:latin typeface="+mj-lt"/>
              </a:rPr>
              <a:t>https://shorturl.at/PTB5X</a:t>
            </a:r>
            <a:endParaRPr lang="en-US" sz="4000" b="1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784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9BEC5-8312-A298-381C-3F17B895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8FDA5-FD1D-F6A1-C8D1-E9A42C729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14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2E0C0-1B56-0B08-D19A-A86A1693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32" y="1933532"/>
            <a:ext cx="7116536" cy="38286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C679258-44AE-60AC-6F78-4A7B020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Practical Encryption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1F00F6-C14E-A261-11E2-2C621A9D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0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6BA72-499B-A9E2-179D-B977C8651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2C5ED-C410-0F41-905B-5DBE0BC5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15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4F930-7179-B937-D11D-6C1B5DC5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210" y="2226856"/>
            <a:ext cx="4037580" cy="33128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D37828-6C37-B220-5BCB-9C9269D9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Practical Encryption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C693E5-3D39-BE2D-A9CB-B4D4F6227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53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16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social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151F2-C4C6-846C-50F9-BC6733DD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26" y="1965959"/>
            <a:ext cx="6279748" cy="4186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AEE795-0177-FD98-245E-7455854F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3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17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social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8FBFE-3AC5-D51B-9E14-90A262E561DD}"/>
              </a:ext>
            </a:extLst>
          </p:cNvPr>
          <p:cNvSpPr txBox="1"/>
          <p:nvPr/>
        </p:nvSpPr>
        <p:spPr>
          <a:xfrm>
            <a:off x="1249680" y="2043837"/>
            <a:ext cx="10107128" cy="389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Social engineering is a deceptive tactic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exploiting human psychology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 to gain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unauthorized access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or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information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. Unlike technical hacking, it manipulates people through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trust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urgency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, or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emotion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. Attackers may impersonate authorities, create false scenarios, or use persuasion to bypass security.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6CEC3-6032-F28E-46D0-0E9D4606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1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18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psychological techniques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43D8C-10E1-F1CD-0972-2618C55F88D0}"/>
              </a:ext>
            </a:extLst>
          </p:cNvPr>
          <p:cNvSpPr txBox="1"/>
          <p:nvPr/>
        </p:nvSpPr>
        <p:spPr>
          <a:xfrm>
            <a:off x="2407920" y="1908527"/>
            <a:ext cx="6278880" cy="389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Trust </a:t>
            </a:r>
            <a:endParaRPr lang="ar-DZ" sz="2800" b="1" i="0" dirty="0">
              <a:solidFill>
                <a:srgbClr val="000000"/>
              </a:solidFill>
              <a:effectLst/>
              <a:latin typeface="+mj-lt"/>
            </a:endParaRP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Urgency</a:t>
            </a: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Baiting</a:t>
            </a:r>
            <a:endParaRPr lang="en-US" sz="2800" b="1" dirty="0">
              <a:solidFill>
                <a:srgbClr val="000000"/>
              </a:solidFill>
              <a:latin typeface="+mj-lt"/>
            </a:endParaRP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Phishing</a:t>
            </a: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Consensus</a:t>
            </a: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Fear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5031D-954C-4CC2-95F4-AEB6B2DB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48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19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7D9BE-10D4-89E9-D30B-22CB3EBB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16" y="1464084"/>
            <a:ext cx="6436367" cy="4836132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B7C67E9-8C60-4CD6-A043-FE8F018A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57784"/>
            <a:ext cx="11029616" cy="68976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Example of 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j-lt"/>
              </a:rPr>
              <a:t>Consensus</a:t>
            </a:r>
            <a:endParaRPr lang="en-US" sz="3600" b="1" dirty="0">
              <a:solidFill>
                <a:schemeClr val="tx1"/>
              </a:solidFill>
              <a:latin typeface="Franklin Gothic Demi" panose="020B0703020102020204" pitchFamily="34" charset="0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4DC4B-4386-4668-5292-C2CD350DC7F1}"/>
              </a:ext>
            </a:extLst>
          </p:cNvPr>
          <p:cNvSpPr txBox="1"/>
          <p:nvPr/>
        </p:nvSpPr>
        <p:spPr>
          <a:xfrm>
            <a:off x="5167643" y="5895396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154300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8B53A-A0F1-AF05-4D6C-7A815E72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4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always remember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43D8C-10E1-F1CD-0972-2618C55F88D0}"/>
              </a:ext>
            </a:extLst>
          </p:cNvPr>
          <p:cNvSpPr txBox="1"/>
          <p:nvPr/>
        </p:nvSpPr>
        <p:spPr>
          <a:xfrm>
            <a:off x="5268608" y="2770935"/>
            <a:ext cx="6278880" cy="1316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Nothing is ever completely or truly secure.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499E4-CE50-CDD5-2A4E-CE6190A0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97" y="2012956"/>
            <a:ext cx="3550091" cy="29565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6C14C-6B91-CFAB-B095-52FA0828A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48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20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47208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The four phases of a social engineering attack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43D8C-10E1-F1CD-0972-2618C55F88D0}"/>
              </a:ext>
            </a:extLst>
          </p:cNvPr>
          <p:cNvSpPr txBox="1"/>
          <p:nvPr/>
        </p:nvSpPr>
        <p:spPr>
          <a:xfrm>
            <a:off x="2407920" y="2680687"/>
            <a:ext cx="6278880" cy="2956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517525" indent="-457200">
              <a:lnSpc>
                <a:spcPct val="150000"/>
              </a:lnSpc>
              <a:buFont typeface="Wingdings" panose="05000000000000000000" pitchFamily="2" charset="2"/>
              <a:buChar char="q"/>
              <a:defRPr sz="2800" b="1" i="0"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r>
              <a:rPr lang="en-US" sz="3200" dirty="0"/>
              <a:t> Discovery and investigation</a:t>
            </a:r>
          </a:p>
          <a:p>
            <a:r>
              <a:rPr lang="en-US" sz="3200" dirty="0"/>
              <a:t> Deception and hook</a:t>
            </a:r>
          </a:p>
          <a:p>
            <a:r>
              <a:rPr lang="en-US" sz="3200" dirty="0"/>
              <a:t> Attack</a:t>
            </a:r>
          </a:p>
          <a:p>
            <a:r>
              <a:rPr lang="en-US" sz="3200" dirty="0"/>
              <a:t> Retreat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97F3E-925D-408C-1FB4-38EB8E33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3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21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60416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Phishing, Clone Login Pages &amp; Stolen Credentials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6B4AA9-60FA-BCC2-6B70-AE38ACBC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68" y="2685395"/>
            <a:ext cx="3286832" cy="3121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88858-312D-F534-C1E6-1535CCDA3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277" y="3029258"/>
            <a:ext cx="2330745" cy="2330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F1DC42-53D6-4FD4-C457-1A643CBF6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2" y="2706979"/>
            <a:ext cx="3833408" cy="2975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34751-A9F9-436C-2E53-1320D4B3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9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22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26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 Email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A8592B-8717-82AC-EAEB-19A7C6B36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17" y="1785270"/>
            <a:ext cx="6847365" cy="4428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E6825-81F2-EA3A-0AB1-931BE4F4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23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2644"/>
          </a:xfrm>
        </p:spPr>
        <p:txBody>
          <a:bodyPr>
            <a:noAutofit/>
          </a:bodyPr>
          <a:lstStyle/>
          <a:p>
            <a:pPr algn="ctr"/>
            <a:r>
              <a:rPr lang="fr-FR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Si</a:t>
            </a:r>
            <a:r>
              <a:rPr lang="en-US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mple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Email Header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8931A-D1F1-448B-536E-B0B88CDB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2" y="1857299"/>
            <a:ext cx="6909095" cy="3940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E162-F39F-2210-F15B-223A1560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73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24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26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Email File 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DA5BE-B1E2-3F27-5C29-34B876BA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2030624"/>
            <a:ext cx="8705572" cy="3730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11B844-AC3F-0492-0F24-9F84C8E5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7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25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26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email authentication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8B9534-62F5-30BB-4BCA-FE40DA8B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20" y="1621068"/>
            <a:ext cx="6159264" cy="4526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36EEC4-1CCE-95E6-76AF-E40B26BA9CC3}"/>
              </a:ext>
            </a:extLst>
          </p:cNvPr>
          <p:cNvSpPr txBox="1"/>
          <p:nvPr/>
        </p:nvSpPr>
        <p:spPr>
          <a:xfrm>
            <a:off x="6334783" y="5991095"/>
            <a:ext cx="2896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Sender Policy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3A0BE-FA6B-065C-DADB-10291BFF5C69}"/>
              </a:ext>
            </a:extLst>
          </p:cNvPr>
          <p:cNvSpPr txBox="1"/>
          <p:nvPr/>
        </p:nvSpPr>
        <p:spPr>
          <a:xfrm>
            <a:off x="2062893" y="5967967"/>
            <a:ext cx="3148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DomainKeys Identified Mail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15C7D-A8A9-2DAC-79FD-820306ED1E7A}"/>
              </a:ext>
            </a:extLst>
          </p:cNvPr>
          <p:cNvSpPr txBox="1"/>
          <p:nvPr/>
        </p:nvSpPr>
        <p:spPr>
          <a:xfrm>
            <a:off x="6452013" y="2189917"/>
            <a:ext cx="4489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Domain-based Message Authentication,</a:t>
            </a:r>
          </a:p>
          <a:p>
            <a:r>
              <a:rPr lang="en-US" sz="2000" b="1" dirty="0"/>
              <a:t>Reporting &amp; Conformance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BF2D8-E96A-2027-BED4-B31010E3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26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2646"/>
            <a:ext cx="11029616" cy="8726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Tools for Email Header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66BE29-71CC-297C-4CCA-E2A6DCF0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054323"/>
            <a:ext cx="4728132" cy="1169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5C6A6-79C2-A72B-7AB3-08ECEC79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58" y="4675682"/>
            <a:ext cx="6223320" cy="18669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AC5F4-739F-A410-F85E-5D4B9831D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235" y="1865651"/>
            <a:ext cx="6046450" cy="1169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2B4F7E-815B-C2DA-AC63-9B0BF94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7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27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26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Email Content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B1752-70B3-0673-ACA5-B0F530DE5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28" y="2177138"/>
            <a:ext cx="8457143" cy="3695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99D0EB-C7BD-FDB6-26BD-C9B2FB52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1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28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26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Basic Structure of Email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3FD25-58D6-6743-BC45-B4CCF2ECD75E}"/>
              </a:ext>
            </a:extLst>
          </p:cNvPr>
          <p:cNvSpPr txBox="1"/>
          <p:nvPr/>
        </p:nvSpPr>
        <p:spPr>
          <a:xfrm>
            <a:off x="1231432" y="2154144"/>
            <a:ext cx="10086808" cy="369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</a:t>
            </a:r>
            <a:r>
              <a:rPr lang="en-US" sz="3200" b="1" i="0" dirty="0">
                <a:solidFill>
                  <a:srgbClr val="151C2B"/>
                </a:solidFill>
                <a:effectLst/>
                <a:latin typeface="Source Sans Pro" panose="020B0503030403020204" pitchFamily="34" charset="0"/>
              </a:rPr>
              <a:t>Content-Type</a:t>
            </a:r>
            <a:r>
              <a:rPr lang="en-US" sz="3200" b="0" i="0" dirty="0">
                <a:solidFill>
                  <a:srgbClr val="151C2B"/>
                </a:solidFill>
                <a:effectLst/>
                <a:latin typeface="Source Sans Pro" panose="020B0503030403020204" pitchFamily="34" charset="0"/>
              </a:rPr>
              <a:t> is </a:t>
            </a:r>
            <a:r>
              <a:rPr lang="en-US" sz="3200" b="1" i="0" dirty="0">
                <a:solidFill>
                  <a:srgbClr val="151C2B"/>
                </a:solidFill>
                <a:effectLst/>
                <a:latin typeface="Source Sans Pro" panose="020B0503030403020204" pitchFamily="34" charset="0"/>
              </a:rPr>
              <a:t>application/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pdf</a:t>
            </a:r>
            <a:r>
              <a:rPr lang="en-US" sz="3200" b="0" i="0" dirty="0">
                <a:solidFill>
                  <a:srgbClr val="151C2B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</a:rPr>
              <a:t> Content-Disposition </a:t>
            </a:r>
            <a:r>
              <a:rPr lang="en-US" sz="3200" dirty="0">
                <a:solidFill>
                  <a:srgbClr val="151C2B"/>
                </a:solidFill>
                <a:latin typeface="Source Sans Pro" panose="020B0503030403020204" pitchFamily="34" charset="0"/>
              </a:rPr>
              <a:t>specifies it's an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attachment</a:t>
            </a:r>
            <a:r>
              <a:rPr lang="en-US" sz="3200" b="1" dirty="0">
                <a:latin typeface="+mj-lt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Content-Transfer-Encoding </a:t>
            </a:r>
            <a:r>
              <a:rPr lang="en-US" sz="3200" dirty="0">
                <a:solidFill>
                  <a:srgbClr val="151C2B"/>
                </a:solidFill>
                <a:latin typeface="Source Sans Pro" panose="020B0503030403020204" pitchFamily="34" charset="0"/>
              </a:rPr>
              <a:t>tells us it's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j-lt"/>
              </a:rPr>
              <a:t>base64 encoded</a:t>
            </a:r>
            <a:r>
              <a:rPr lang="en-US" sz="3200" b="1" i="0" dirty="0">
                <a:effectLst/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3200" b="1" i="0" dirty="0"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1DAF6-8C8A-30E6-3774-73420B9F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37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29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HTML Emails 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E4AE1-EBA3-3900-6FD6-6E7E2670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09" y="2276619"/>
            <a:ext cx="9752381" cy="2304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C040F-6F78-5DBD-BF15-8D4A9387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4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Are You a Target?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772D8-F24E-CDB1-71E7-85D869DA7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389" y="2139347"/>
            <a:ext cx="5887222" cy="41131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1DA238-9932-4F99-A20C-39D798C2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2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30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Reading URLs to Avoid Phishing Scams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E75DB-4A35-EEC7-F0F8-AA9505FC4720}"/>
              </a:ext>
            </a:extLst>
          </p:cNvPr>
          <p:cNvSpPr txBox="1"/>
          <p:nvPr/>
        </p:nvSpPr>
        <p:spPr>
          <a:xfrm>
            <a:off x="1529141" y="1367332"/>
            <a:ext cx="10086808" cy="4628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Incorrectly spelled domain names: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Source Sans Pro" panose="020B0503030403020204" pitchFamily="34" charset="0"/>
              </a:rPr>
              <a:t> googIe.com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latin typeface="Source Sans Pro" panose="020B0503030403020204" pitchFamily="34" charset="0"/>
              </a:rPr>
              <a:t> facebo0k.com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Source Sans Pro" panose="020B0503030403020204" pitchFamily="34" charset="0"/>
              </a:rPr>
              <a:t> amzon.com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latin typeface="Source Sans Pro" panose="020B0503030403020204" pitchFamily="34" charset="0"/>
              </a:rPr>
              <a:t> appel.com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Source Sans Pro" panose="020B0503030403020204" pitchFamily="34" charset="0"/>
              </a:rPr>
              <a:t> micorsoft.com</a:t>
            </a:r>
            <a:endParaRPr lang="en-US" sz="3200" b="1" i="0" dirty="0"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F92BD-EEC7-E93C-8440-F14D630D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3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31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E75DB-4A35-EEC7-F0F8-AA9505FC4720}"/>
              </a:ext>
            </a:extLst>
          </p:cNvPr>
          <p:cNvSpPr txBox="1"/>
          <p:nvPr/>
        </p:nvSpPr>
        <p:spPr>
          <a:xfrm>
            <a:off x="1529141" y="548615"/>
            <a:ext cx="10086808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Domain Jumble: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25AFB-1B46-6B8D-3F98-C63C2BF7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0" y="3581502"/>
            <a:ext cx="12192000" cy="2087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8DD67-C27C-1119-FC76-2AB6B205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2530"/>
            <a:ext cx="12192000" cy="2087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1863D-8BAC-B5CA-9D64-64712DD46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19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32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 Email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0527B-EF9B-970B-F37B-03CC4F61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295" y="1604983"/>
            <a:ext cx="6047409" cy="4636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080427-93D8-6851-6446-51C1BD39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86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33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C812EB-3F59-863F-9AE5-3A53D6F7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 Email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5CD69-7B4C-DF04-D7C4-9FA2015B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1437576"/>
            <a:ext cx="5168900" cy="5168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7C9FB6-B74D-4E64-5574-05C894B3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99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34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C812EB-3F59-863F-9AE5-3A53D6F7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 Email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5639D-0F34-48D1-A660-C5D1CC51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438275"/>
            <a:ext cx="5054600" cy="505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BE78BA-C61F-F50F-C5F7-A2F3B990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07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35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 indicators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246EC-6D0E-7901-1DCB-A5A3E605F358}"/>
              </a:ext>
            </a:extLst>
          </p:cNvPr>
          <p:cNvSpPr txBox="1"/>
          <p:nvPr/>
        </p:nvSpPr>
        <p:spPr>
          <a:xfrm>
            <a:off x="581192" y="1778224"/>
            <a:ext cx="11029616" cy="4434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The sender's email address is not associated with the company.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</a:rPr>
              <a:t> The email uses a fake company logo.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does not mention any specific details.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The email contains grammatical errors.</a:t>
            </a: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3200" b="1" i="0" dirty="0"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723C0-AE55-916F-931B-54555E44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95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36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C812EB-3F59-863F-9AE5-3A53D6F7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 Email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39DA8-308B-1232-13FD-6CE06190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037" y="1684806"/>
            <a:ext cx="4377925" cy="4882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67EA05-028D-48EF-0B22-10BFBBDC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80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37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Online Phishing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246EC-6D0E-7901-1DCB-A5A3E605F358}"/>
              </a:ext>
            </a:extLst>
          </p:cNvPr>
          <p:cNvSpPr txBox="1"/>
          <p:nvPr/>
        </p:nvSpPr>
        <p:spPr>
          <a:xfrm>
            <a:off x="581192" y="1981424"/>
            <a:ext cx="11029616" cy="1910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https://shorturl.at/Lc16R</a:t>
            </a:r>
          </a:p>
          <a:p>
            <a:pPr marL="457200" indent="-457200" algn="ct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https://shorturl.at/YMx8t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BCAF4-BD82-5AC8-DF6F-3DF0AF33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75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38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real-life scenario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246EC-6D0E-7901-1DCB-A5A3E605F358}"/>
              </a:ext>
            </a:extLst>
          </p:cNvPr>
          <p:cNvSpPr txBox="1"/>
          <p:nvPr/>
        </p:nvSpPr>
        <p:spPr>
          <a:xfrm>
            <a:off x="1456644" y="1508220"/>
            <a:ext cx="7239299" cy="316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5400" b="1" i="0" dirty="0">
                <a:effectLst/>
                <a:latin typeface="+mj-lt"/>
              </a:rPr>
              <a:t> emkei.cz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5400" b="1" i="0" dirty="0">
                <a:effectLst/>
                <a:latin typeface="+mj-lt"/>
              </a:rPr>
              <a:t> temp-mail.org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7290C1-B5F9-164B-FC4B-778071B62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89" y="4058716"/>
            <a:ext cx="2272857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C5CAF6-A3AD-6FDA-6F29-2C7C8C565F78}"/>
              </a:ext>
            </a:extLst>
          </p:cNvPr>
          <p:cNvSpPr txBox="1"/>
          <p:nvPr/>
        </p:nvSpPr>
        <p:spPr>
          <a:xfrm>
            <a:off x="6540234" y="5275989"/>
            <a:ext cx="3135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+mj-lt"/>
              </a:rPr>
              <a:t>Fake email generator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662C6-0175-0093-45C9-F93AA7C7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548" y="1092200"/>
            <a:ext cx="2336800" cy="233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F8670-7815-7A2A-83CB-2F1E52768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48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EB44-A136-75D2-4192-E2CB0800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32" y="2683356"/>
            <a:ext cx="11029616" cy="1188720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tx1"/>
                </a:solidFill>
              </a:rPr>
              <a:t>https://shorturl.at/JnATO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731AE-5BB6-BF96-C551-B493B59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2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Cyber security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D43AB0-79F9-BA7B-9AB5-66A16CBC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400" y="1800125"/>
            <a:ext cx="4689200" cy="40621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C643C7-38C3-E40A-F131-9696C22B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00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40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44688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 Email Analysis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290F82-48B9-FA57-E742-948B57805461}"/>
              </a:ext>
            </a:extLst>
          </p:cNvPr>
          <p:cNvSpPr txBox="1">
            <a:spLocks/>
          </p:cNvSpPr>
          <p:nvPr/>
        </p:nvSpPr>
        <p:spPr>
          <a:xfrm>
            <a:off x="485498" y="2371061"/>
            <a:ext cx="11029616" cy="1956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 Email Investigation: 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A Practical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EC88A-6217-03C9-2670-3B72BB65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5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41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44688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Phishing Email Analysis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290F82-48B9-FA57-E742-948B57805461}"/>
              </a:ext>
            </a:extLst>
          </p:cNvPr>
          <p:cNvSpPr txBox="1">
            <a:spLocks/>
          </p:cNvSpPr>
          <p:nvPr/>
        </p:nvSpPr>
        <p:spPr>
          <a:xfrm>
            <a:off x="2936241" y="3349610"/>
            <a:ext cx="3202582" cy="8090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44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phishtool</a:t>
            </a:r>
            <a:endParaRPr lang="en-US" sz="4400" b="1" dirty="0">
              <a:solidFill>
                <a:schemeClr val="tx1"/>
              </a:solidFill>
              <a:latin typeface="Franklin Gothic Demi" panose="020B0703020102020204" pitchFamily="34" charset="0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BEB44A-08BF-6F2E-C453-956F88D89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730" y="2413755"/>
            <a:ext cx="2857500" cy="285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554BD-DE7B-7DD7-876A-862552F796BD}"/>
              </a:ext>
            </a:extLst>
          </p:cNvPr>
          <p:cNvSpPr txBox="1"/>
          <p:nvPr/>
        </p:nvSpPr>
        <p:spPr>
          <a:xfrm>
            <a:off x="3090822" y="5569839"/>
            <a:ext cx="624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to reverse engineer phishing emails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4E92A-E233-4258-92F6-60ACFBDE9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94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42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26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Quishing</a:t>
            </a:r>
            <a:endParaRPr lang="en-US" sz="4000" b="1" dirty="0">
              <a:solidFill>
                <a:schemeClr val="tx1"/>
              </a:solidFill>
              <a:latin typeface="Franklin Gothic Demi" panose="020B0703020102020204" pitchFamily="34" charset="0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91EA7-2AF8-6E88-B0F8-B532717B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A57334-EE32-D7E1-F5B5-1FBBB71A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3" y="2112587"/>
            <a:ext cx="3743554" cy="43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9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43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91EA7-2AF8-6E88-B0F8-B532717B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600319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D8E24-402D-C6B5-EDCB-9E516E49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060" y="1099439"/>
            <a:ext cx="5135880" cy="51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71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0686F-E086-DEF1-73CD-25CB1A83F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87FD21-69F0-40C2-BC6B-95AFBDA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44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CEE94C-6586-20F7-0F37-6E8925C8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9822648" cy="8726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Quishing</a:t>
            </a:r>
            <a:endParaRPr lang="en-US" sz="4000" b="1" dirty="0">
              <a:solidFill>
                <a:schemeClr val="tx1"/>
              </a:solidFill>
              <a:latin typeface="Franklin Gothic Demi" panose="020B0703020102020204" pitchFamily="34" charset="0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4A824-6216-2727-19AB-81385FEE6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376E0-DA7D-4A90-BFFD-2F1B8BDA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34" y="1306936"/>
            <a:ext cx="3990021" cy="4848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B71A1C-A44E-1F5F-3BD8-74701B907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15" y="1903740"/>
            <a:ext cx="4397153" cy="41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06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45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26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Quishing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Simulation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91EA7-2AF8-6E88-B0F8-B532717B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51F12-37F7-C2B1-3283-CA620B4D2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6" y="2194560"/>
            <a:ext cx="4343165" cy="3784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F50D3-3BCD-A6E6-3C5D-2CBCDA0A7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75" y="2585719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C0BFC2-4325-52AE-9226-E29721834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037" y="4728844"/>
            <a:ext cx="4227718" cy="13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92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46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636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Protective Measures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43D8C-10E1-F1CD-0972-2618C55F88D0}"/>
              </a:ext>
            </a:extLst>
          </p:cNvPr>
          <p:cNvSpPr txBox="1"/>
          <p:nvPr/>
        </p:nvSpPr>
        <p:spPr>
          <a:xfrm>
            <a:off x="1330960" y="2284447"/>
            <a:ext cx="9733280" cy="26087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517525" indent="-457200">
              <a:lnSpc>
                <a:spcPct val="150000"/>
              </a:lnSpc>
              <a:buFont typeface="Wingdings" panose="05000000000000000000" pitchFamily="2" charset="2"/>
              <a:buChar char="q"/>
              <a:defRPr sz="3200" b="1" i="0"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 Verify the Source of a QR Code</a:t>
            </a:r>
          </a:p>
          <a:p>
            <a:r>
              <a:rPr lang="en-US" dirty="0"/>
              <a:t> Preview the Destination URL</a:t>
            </a:r>
          </a:p>
          <a:p>
            <a:r>
              <a:rPr lang="en-US" dirty="0"/>
              <a:t> Update your device’s security and overall defense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60D794-CD66-324B-E6C0-C180369D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05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47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5841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Stolen Credentials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91EA7-2AF8-6E88-B0F8-B532717B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88858-312D-F534-C1E6-1535CCDA3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27" y="2612698"/>
            <a:ext cx="2330745" cy="23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46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2B4AF-03A3-ADB9-E07F-E39A50066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CFA0-F624-61B1-E65B-9A5BD21E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Password stealer attack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56904-2BED-69F8-83DF-3B469627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2B585-A6D8-EBCA-DE0D-3261E6BD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48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846FFD-63E9-9BB9-294B-57396AC33A42}"/>
              </a:ext>
            </a:extLst>
          </p:cNvPr>
          <p:cNvGrpSpPr/>
          <p:nvPr/>
        </p:nvGrpSpPr>
        <p:grpSpPr>
          <a:xfrm>
            <a:off x="2007411" y="1973717"/>
            <a:ext cx="8177178" cy="3898880"/>
            <a:chOff x="1737144" y="1983760"/>
            <a:chExt cx="8908914" cy="41223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337DCB-3ECA-74DB-F75B-FBD6BA0FC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7144" y="2344815"/>
              <a:ext cx="864908" cy="6638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4F8904-F6C9-0398-2FA9-17CF91D8B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141" y="1983760"/>
              <a:ext cx="2286117" cy="13843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08528B-66BC-397D-8450-602F89CF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7020" y="4361186"/>
              <a:ext cx="1148076" cy="1148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B015FC-6F2C-6B29-A34D-4CE94094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2587" y="2099616"/>
              <a:ext cx="1283313" cy="113233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22AA49-0CFE-805E-38F1-33570682A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63226" y="4805680"/>
              <a:ext cx="1482832" cy="130047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5834A7-CB5C-2648-C701-9DA03FCE5C15}"/>
                </a:ext>
              </a:extLst>
            </p:cNvPr>
            <p:cNvCxnSpPr/>
            <p:nvPr/>
          </p:nvCxnSpPr>
          <p:spPr>
            <a:xfrm>
              <a:off x="2631440" y="2672080"/>
              <a:ext cx="18694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7D413DC-5C95-0B43-4F81-0CE74141EA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7680" y="2649214"/>
              <a:ext cx="2204720" cy="12706"/>
            </a:xfrm>
            <a:prstGeom prst="straightConnector1">
              <a:avLst/>
            </a:prstGeom>
            <a:ln w="38100">
              <a:prstDash val="lgDashDot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849664-910B-6A4A-0469-82898B4FD86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5791200" y="3368131"/>
              <a:ext cx="3495040" cy="21716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517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642FF-2BB1-9D56-CE0C-2A251389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DBDF-7758-A5F3-F25D-CDFB6D32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A Practical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19046-AF7F-8CD2-E790-F879D8F1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B611DD-44AA-7EE4-59B5-08A65310D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49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24A2E-D438-6CF8-26AB-C294124DD996}"/>
              </a:ext>
            </a:extLst>
          </p:cNvPr>
          <p:cNvSpPr txBox="1"/>
          <p:nvPr/>
        </p:nvSpPr>
        <p:spPr>
          <a:xfrm>
            <a:off x="1342597" y="1630140"/>
            <a:ext cx="7239299" cy="4296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4800" b="1" i="0" dirty="0">
                <a:effectLst/>
                <a:latin typeface="+mj-lt"/>
              </a:rPr>
              <a:t> www.nirsoft.net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4800" b="1" i="0" dirty="0">
                <a:effectLst/>
                <a:latin typeface="+mj-lt"/>
              </a:rPr>
              <a:t> Batch Script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4800" b="1" i="0" dirty="0">
                <a:effectLst/>
                <a:latin typeface="+mj-lt"/>
              </a:rPr>
              <a:t> </a:t>
            </a:r>
            <a:r>
              <a:rPr lang="en-US" sz="4800" b="1" i="0" dirty="0" err="1">
                <a:effectLst/>
                <a:latin typeface="+mj-lt"/>
              </a:rPr>
              <a:t>Vbscript</a:t>
            </a:r>
            <a:endParaRPr lang="en-US" sz="4800" b="1" i="0" dirty="0">
              <a:effectLst/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AD4CDC-D009-40F3-4679-9FC5F7E2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50" y="1838562"/>
            <a:ext cx="2885925" cy="2326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CBC08E-AE18-5FAE-D844-04532ABC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266" y="4103920"/>
            <a:ext cx="1841954" cy="21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Cyber security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C643C7-38C3-E40A-F131-9696C22B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79DF9-4724-02FB-97BD-2E7BA270417D}"/>
              </a:ext>
            </a:extLst>
          </p:cNvPr>
          <p:cNvSpPr txBox="1"/>
          <p:nvPr/>
        </p:nvSpPr>
        <p:spPr>
          <a:xfrm>
            <a:off x="1249680" y="2043837"/>
            <a:ext cx="10107128" cy="389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Cybersecurity protects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digital systems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networks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, and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data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 from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attacks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unauthorized access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,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sz="2800" b="1" i="0" dirty="0">
                <a:effectLst/>
                <a:latin typeface="+mj-lt"/>
              </a:rPr>
              <a:t>and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 damage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. It uses various technologies and practices to safeguard information in our connected world. This field aims to prevent, detect, and respond to threats like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malware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hacking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, and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+mj-lt"/>
              </a:rPr>
              <a:t>data breaches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4957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C8D6-3CC4-EB8A-2DD8-28A66CEF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EC5B9-744F-B4BE-A4A5-B42DA371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50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D32491-0464-4BF2-54A7-3888EB05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636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Protective Measures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50952-EAA8-0852-0C0E-6A45132ECE26}"/>
              </a:ext>
            </a:extLst>
          </p:cNvPr>
          <p:cNvSpPr txBox="1"/>
          <p:nvPr/>
        </p:nvSpPr>
        <p:spPr>
          <a:xfrm>
            <a:off x="1330960" y="2284447"/>
            <a:ext cx="9733280" cy="2956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517525" indent="-457200">
              <a:lnSpc>
                <a:spcPct val="150000"/>
              </a:lnSpc>
              <a:buFont typeface="Wingdings" panose="05000000000000000000" pitchFamily="2" charset="2"/>
              <a:buChar char="q"/>
              <a:defRPr sz="3200" b="1" i="0"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 Disable Autorun and Autoplay</a:t>
            </a:r>
          </a:p>
          <a:p>
            <a:r>
              <a:rPr lang="en-US" dirty="0"/>
              <a:t> Use Antivirus Software</a:t>
            </a:r>
          </a:p>
          <a:p>
            <a:r>
              <a:rPr lang="en-US" dirty="0"/>
              <a:t> Avoid Opening Unknown USB Drives</a:t>
            </a:r>
          </a:p>
          <a:p>
            <a:r>
              <a:rPr lang="en-US" dirty="0"/>
              <a:t> Regularly Update Windows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705D3E-B975-777A-33F2-A0C49699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4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71D7-B6BA-91ED-3391-CA742B65E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EF919-6397-0380-4312-FD756D29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51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7CE787-F4C4-F6F6-62A4-4F024282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636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Disable Autorun and Autoplay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34F25-D680-788C-B84F-C2B1248EB406}"/>
              </a:ext>
            </a:extLst>
          </p:cNvPr>
          <p:cNvSpPr txBox="1"/>
          <p:nvPr/>
        </p:nvSpPr>
        <p:spPr>
          <a:xfrm>
            <a:off x="1330960" y="2101567"/>
            <a:ext cx="9733280" cy="36953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517525" indent="-457200">
              <a:lnSpc>
                <a:spcPct val="150000"/>
              </a:lnSpc>
              <a:buFont typeface="Wingdings" panose="05000000000000000000" pitchFamily="2" charset="2"/>
              <a:buChar char="q"/>
              <a:defRPr sz="3200" b="1" i="0"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 Win + R , </a:t>
            </a:r>
            <a:r>
              <a:rPr lang="en-US" dirty="0" err="1"/>
              <a:t>gpedit.msc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Computer Configuration &gt; Administrative Templates &gt; Windows Components &gt; AutoPlay Policies</a:t>
            </a:r>
            <a:r>
              <a:rPr lang="en-US" dirty="0"/>
              <a:t>.</a:t>
            </a:r>
          </a:p>
          <a:p>
            <a:r>
              <a:rPr lang="en-US" dirty="0"/>
              <a:t> Turn off AutoPlay , Enabled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6219C-29A6-BC7C-8B5E-7D38AD8D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7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52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the Top Social Engineering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43D8C-10E1-F1CD-0972-2618C55F88D0}"/>
              </a:ext>
            </a:extLst>
          </p:cNvPr>
          <p:cNvSpPr txBox="1"/>
          <p:nvPr/>
        </p:nvSpPr>
        <p:spPr>
          <a:xfrm>
            <a:off x="2255520" y="2071087"/>
            <a:ext cx="8178800" cy="3901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SET (Social-Engineer Toolkit)</a:t>
            </a: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GoPhish</a:t>
            </a:r>
            <a:endParaRPr lang="en-US" sz="28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HiddenEye</a:t>
            </a:r>
            <a:endParaRPr lang="en-US" sz="28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BeEF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(Browser Exploitation Framework)</a:t>
            </a: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" panose="020B0606030504020204" pitchFamily="34" charset="0"/>
              </a:rPr>
              <a:t>Beelogger</a:t>
            </a: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</a:p>
          <a:p>
            <a:pPr marL="517525" indent="-517525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Evilginx</a:t>
            </a:r>
            <a:endParaRPr lang="en-US" sz="2800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60D794-CD66-324B-E6C0-C180369D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6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53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References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91EA7-2AF8-6E88-B0F8-B532717B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246EC-6D0E-7901-1DCB-A5A3E605F358}"/>
              </a:ext>
            </a:extLst>
          </p:cNvPr>
          <p:cNvSpPr txBox="1"/>
          <p:nvPr/>
        </p:nvSpPr>
        <p:spPr>
          <a:xfrm>
            <a:off x="581192" y="1666464"/>
            <a:ext cx="11029616" cy="486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https://mailtrap.io/blog/email-headers/</a:t>
            </a:r>
          </a:p>
          <a:p>
            <a:pPr marL="457200" indent="-457200" algn="ct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</a:rPr>
              <a:t> https://app.letsdefend.io/training/lesson_detail/email-header-analysis</a:t>
            </a:r>
            <a:endParaRPr lang="en-US" sz="3200" b="1" i="0" dirty="0">
              <a:effectLst/>
              <a:latin typeface="+mj-lt"/>
            </a:endParaRPr>
          </a:p>
          <a:p>
            <a:pPr marL="457200" indent="-457200" algn="ctr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https://medium.com/@DaoudaD/basic-analysis-of-a-phishing-email-fbe2276a7d67</a:t>
            </a:r>
          </a:p>
        </p:txBody>
      </p:sp>
    </p:spTree>
    <p:extLst>
      <p:ext uri="{BB962C8B-B14F-4D97-AF65-F5344CB8AC3E}">
        <p14:creationId xmlns:p14="http://schemas.microsoft.com/office/powerpoint/2010/main" val="739487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54AD3-A8D2-97B2-C8A6-21B83C07E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A75B7-8B53-919F-D1B7-70E32EDF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54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23B354-024B-4E71-C3D3-6E6AC22E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95196"/>
            <a:ext cx="11029616" cy="1203428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Common Vulnerabilities and Exposures (CVE)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DA2D2-8075-4537-8B38-1A2D6B16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716" y="2853596"/>
            <a:ext cx="4864568" cy="26223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4B7E8-AEB6-4F31-0968-59369864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1" y="5509262"/>
            <a:ext cx="1052510" cy="120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33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54AD3-A8D2-97B2-C8A6-21B83C07E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A75B7-8B53-919F-D1B7-70E32EDF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55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23B354-024B-4E71-C3D3-6E6AC22E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95196"/>
            <a:ext cx="11029616" cy="1203428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Common Vulnerabilities and Exposures (CVE)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4B7E8-AEB6-4F31-0968-59369864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1" y="5509262"/>
            <a:ext cx="1052510" cy="120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ED96D-26AA-F89A-D466-781FC153AEA0}"/>
              </a:ext>
            </a:extLst>
          </p:cNvPr>
          <p:cNvSpPr txBox="1"/>
          <p:nvPr/>
        </p:nvSpPr>
        <p:spPr>
          <a:xfrm>
            <a:off x="2529840" y="2521357"/>
            <a:ext cx="8432800" cy="1910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Standardization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u="none" strike="noStrike" dirty="0">
                <a:effectLst/>
                <a:latin typeface="+mj-lt"/>
              </a:rPr>
              <a:t> Ease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2453477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54AD3-A8D2-97B2-C8A6-21B83C07E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A75B7-8B53-919F-D1B7-70E32EDF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56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23B354-024B-4E71-C3D3-6E6AC22E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95196"/>
            <a:ext cx="11029616" cy="7710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Where to Find CVE Listings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4B7E8-AEB6-4F31-0968-59369864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1" y="5509262"/>
            <a:ext cx="1052510" cy="120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ED96D-26AA-F89A-D466-781FC153AEA0}"/>
              </a:ext>
            </a:extLst>
          </p:cNvPr>
          <p:cNvSpPr txBox="1"/>
          <p:nvPr/>
        </p:nvSpPr>
        <p:spPr>
          <a:xfrm>
            <a:off x="2529840" y="2358797"/>
            <a:ext cx="8432800" cy="289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MITRE CVE Database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u="none" strike="noStrike" dirty="0">
                <a:latin typeface="+mj-lt"/>
              </a:rPr>
              <a:t> </a:t>
            </a:r>
            <a:r>
              <a:rPr lang="en-US" sz="3200" b="1" i="0" u="none" strike="noStrike" dirty="0">
                <a:effectLst/>
                <a:latin typeface="+mj-lt"/>
              </a:rPr>
              <a:t>National Vulnerability Database (NVD)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</a:rPr>
              <a:t>  Security advisories from software vendors</a:t>
            </a:r>
            <a:endParaRPr lang="en-US" sz="3200" b="1" i="0" u="none" strike="noStrike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8968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54AD3-A8D2-97B2-C8A6-21B83C07E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A75B7-8B53-919F-D1B7-70E32EDF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57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23B354-024B-4E71-C3D3-6E6AC22E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95196"/>
            <a:ext cx="11029616" cy="7710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 How to Exploit a CVE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4B7E8-AEB6-4F31-0968-59369864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1" y="5509262"/>
            <a:ext cx="1052510" cy="120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ED96D-26AA-F89A-D466-781FC153AEA0}"/>
              </a:ext>
            </a:extLst>
          </p:cNvPr>
          <p:cNvSpPr txBox="1"/>
          <p:nvPr/>
        </p:nvSpPr>
        <p:spPr>
          <a:xfrm>
            <a:off x="2468880" y="2140175"/>
            <a:ext cx="8432800" cy="369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dirty="0">
                <a:effectLst/>
                <a:latin typeface="+mj-lt"/>
              </a:rPr>
              <a:t> Research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u="none" strike="noStrike" dirty="0">
                <a:latin typeface="+mj-lt"/>
              </a:rPr>
              <a:t> </a:t>
            </a:r>
            <a:r>
              <a:rPr lang="en-US" sz="3200" b="1" i="0" u="none" strike="noStrike" dirty="0">
                <a:effectLst/>
                <a:latin typeface="+mj-lt"/>
              </a:rPr>
              <a:t>Environment Setup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</a:rPr>
              <a:t>  Tools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i="0" u="none" strike="noStrike" dirty="0">
                <a:effectLst/>
                <a:latin typeface="+mj-lt"/>
              </a:rPr>
              <a:t> Execution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</a:rPr>
              <a:t>  Analysis</a:t>
            </a:r>
            <a:endParaRPr lang="en-US" sz="3200" b="1" i="0" u="none" strike="noStrike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6561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54AD3-A8D2-97B2-C8A6-21B83C07E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A75B7-8B53-919F-D1B7-70E32EDF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58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23B354-024B-4E71-C3D3-6E6AC22E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update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80CD6-D093-7BA0-F0A2-66DCB0A75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998980"/>
            <a:ext cx="3429000" cy="342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4B7E8-AEB6-4F31-0968-59369864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1" y="5509262"/>
            <a:ext cx="1052510" cy="120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9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0AAA9-CD14-E3BD-F163-3BC55DAA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59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8F399E-2AE2-C723-A254-61DE7DB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Data Backup Strategies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99565-F8DB-6BCB-04E7-2164FDF9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180" y="1949172"/>
            <a:ext cx="5761639" cy="4085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B52809-EE6B-3364-E2EF-EFDB4F808A82}"/>
              </a:ext>
            </a:extLst>
          </p:cNvPr>
          <p:cNvSpPr txBox="1"/>
          <p:nvPr/>
        </p:nvSpPr>
        <p:spPr>
          <a:xfrm>
            <a:off x="337352" y="2974686"/>
            <a:ext cx="3483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www.duplicati.com</a:t>
            </a:r>
          </a:p>
        </p:txBody>
      </p:sp>
    </p:spTree>
    <p:extLst>
      <p:ext uri="{BB962C8B-B14F-4D97-AF65-F5344CB8AC3E}">
        <p14:creationId xmlns:p14="http://schemas.microsoft.com/office/powerpoint/2010/main" val="177105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CIA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of SECURITY SERVICES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966BE-5CC3-B35D-B496-0CB4B9A8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807" y="1767839"/>
            <a:ext cx="4708385" cy="44932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43B88C-0975-D411-3C1E-9190DDB8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13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0AAA9-CD14-E3BD-F163-3BC55DAA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60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8F399E-2AE2-C723-A254-61DE7DBC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delete data permanently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A0CF5-5985-ED4A-1CDB-85633D89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022" y="1863963"/>
            <a:ext cx="4549955" cy="4291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4A97F-0414-E030-1759-785B02B1F36A}"/>
              </a:ext>
            </a:extLst>
          </p:cNvPr>
          <p:cNvSpPr txBox="1"/>
          <p:nvPr/>
        </p:nvSpPr>
        <p:spPr>
          <a:xfrm>
            <a:off x="337352" y="2974686"/>
            <a:ext cx="3483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eraser.heidi.ie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E1D01-9136-06BA-5EFE-0A05058CD5FF}"/>
              </a:ext>
            </a:extLst>
          </p:cNvPr>
          <p:cNvSpPr txBox="1"/>
          <p:nvPr/>
        </p:nvSpPr>
        <p:spPr>
          <a:xfrm>
            <a:off x="337352" y="3983593"/>
            <a:ext cx="3483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www.fileshredder.org</a:t>
            </a:r>
          </a:p>
        </p:txBody>
      </p:sp>
    </p:spTree>
    <p:extLst>
      <p:ext uri="{BB962C8B-B14F-4D97-AF65-F5344CB8AC3E}">
        <p14:creationId xmlns:p14="http://schemas.microsoft.com/office/powerpoint/2010/main" val="1873701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0AAA9-CD14-E3BD-F163-3BC55DAA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61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B5CB7D-FF85-8B94-A3FE-C31C0F31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04" y="1964778"/>
            <a:ext cx="6133391" cy="40223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123EA2-9AAB-4744-2778-29362583356F}"/>
              </a:ext>
            </a:extLst>
          </p:cNvPr>
          <p:cNvSpPr txBox="1">
            <a:spLocks/>
          </p:cNvSpPr>
          <p:nvPr/>
        </p:nvSpPr>
        <p:spPr>
          <a:xfrm>
            <a:off x="733592" y="732636"/>
            <a:ext cx="11029616" cy="720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Best practices for malware scanning</a:t>
            </a:r>
          </a:p>
        </p:txBody>
      </p:sp>
    </p:spTree>
    <p:extLst>
      <p:ext uri="{BB962C8B-B14F-4D97-AF65-F5344CB8AC3E}">
        <p14:creationId xmlns:p14="http://schemas.microsoft.com/office/powerpoint/2010/main" val="232828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0AAA9-CD14-E3BD-F163-3BC55DAA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62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3FAC1-B5DD-9398-D24E-9D8137180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755" y="1688762"/>
            <a:ext cx="5351835" cy="4467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573F50-A8F2-AB80-BB01-E6A1A3AFF432}"/>
              </a:ext>
            </a:extLst>
          </p:cNvPr>
          <p:cNvSpPr txBox="1"/>
          <p:nvPr/>
        </p:nvSpPr>
        <p:spPr>
          <a:xfrm>
            <a:off x="337352" y="30803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virustotal.com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6D6767-09EF-9C27-2A2F-F76874306A47}"/>
              </a:ext>
            </a:extLst>
          </p:cNvPr>
          <p:cNvSpPr txBox="1">
            <a:spLocks/>
          </p:cNvSpPr>
          <p:nvPr/>
        </p:nvSpPr>
        <p:spPr>
          <a:xfrm>
            <a:off x="733592" y="732636"/>
            <a:ext cx="11029616" cy="720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Best practices for malware scanning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1DA6C-7236-79FF-82D9-5B8FB220A12E}"/>
              </a:ext>
            </a:extLst>
          </p:cNvPr>
          <p:cNvSpPr txBox="1"/>
          <p:nvPr/>
        </p:nvSpPr>
        <p:spPr>
          <a:xfrm>
            <a:off x="337350" y="4013793"/>
            <a:ext cx="34664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www.hybrid-analysis.com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993D8-8686-2DB4-6990-37B44065A621}"/>
              </a:ext>
            </a:extLst>
          </p:cNvPr>
          <p:cNvSpPr txBox="1"/>
          <p:nvPr/>
        </p:nvSpPr>
        <p:spPr>
          <a:xfrm>
            <a:off x="337350" y="3544510"/>
            <a:ext cx="34664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any.run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6D397-C6FE-BF95-2D9A-0CE93096423A}"/>
              </a:ext>
            </a:extLst>
          </p:cNvPr>
          <p:cNvSpPr txBox="1"/>
          <p:nvPr/>
        </p:nvSpPr>
        <p:spPr>
          <a:xfrm>
            <a:off x="337351" y="4545935"/>
            <a:ext cx="34664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virusscan.jotti.org</a:t>
            </a:r>
          </a:p>
        </p:txBody>
      </p:sp>
    </p:spTree>
    <p:extLst>
      <p:ext uri="{BB962C8B-B14F-4D97-AF65-F5344CB8AC3E}">
        <p14:creationId xmlns:p14="http://schemas.microsoft.com/office/powerpoint/2010/main" val="2163602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0AAA9-CD14-E3BD-F163-3BC55DAA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63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44AAB-8387-06EF-6C38-8B5F9D46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94" y="1831467"/>
            <a:ext cx="6201412" cy="43243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9B7110-EA56-EA13-3B1D-6676185D6DC5}"/>
              </a:ext>
            </a:extLst>
          </p:cNvPr>
          <p:cNvSpPr txBox="1">
            <a:spLocks/>
          </p:cNvSpPr>
          <p:nvPr/>
        </p:nvSpPr>
        <p:spPr>
          <a:xfrm>
            <a:off x="733592" y="732636"/>
            <a:ext cx="11029616" cy="720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Best practices for malware scanning</a:t>
            </a:r>
          </a:p>
        </p:txBody>
      </p:sp>
    </p:spTree>
    <p:extLst>
      <p:ext uri="{BB962C8B-B14F-4D97-AF65-F5344CB8AC3E}">
        <p14:creationId xmlns:p14="http://schemas.microsoft.com/office/powerpoint/2010/main" val="1344291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0AAA9-CD14-E3BD-F163-3BC55DAA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64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B27DA-6C67-92E7-10EB-55B3F42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83" y="1782361"/>
            <a:ext cx="6496433" cy="4248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E920E3-4C72-800B-EAC8-C45F7C0862A6}"/>
              </a:ext>
            </a:extLst>
          </p:cNvPr>
          <p:cNvSpPr txBox="1">
            <a:spLocks/>
          </p:cNvSpPr>
          <p:nvPr/>
        </p:nvSpPr>
        <p:spPr>
          <a:xfrm>
            <a:off x="733592" y="732636"/>
            <a:ext cx="11029616" cy="720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Best practices for malware scanning</a:t>
            </a:r>
          </a:p>
        </p:txBody>
      </p:sp>
    </p:spTree>
    <p:extLst>
      <p:ext uri="{BB962C8B-B14F-4D97-AF65-F5344CB8AC3E}">
        <p14:creationId xmlns:p14="http://schemas.microsoft.com/office/powerpoint/2010/main" val="1668824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0AAA9-CD14-E3BD-F163-3BC55DAA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65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73F50-A8F2-AB80-BB01-E6A1A3AFF432}"/>
              </a:ext>
            </a:extLst>
          </p:cNvPr>
          <p:cNvSpPr txBox="1"/>
          <p:nvPr/>
        </p:nvSpPr>
        <p:spPr>
          <a:xfrm>
            <a:off x="337352" y="3080365"/>
            <a:ext cx="3222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F1419"/>
                </a:solidFill>
                <a:effectLst/>
                <a:latin typeface="TwitterChirp"/>
              </a:rPr>
              <a:t>Recorded Future Triage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1DA71-FA41-1B8F-48CB-68FF014C6BBD}"/>
              </a:ext>
            </a:extLst>
          </p:cNvPr>
          <p:cNvSpPr txBox="1"/>
          <p:nvPr/>
        </p:nvSpPr>
        <p:spPr>
          <a:xfrm>
            <a:off x="337352" y="3691469"/>
            <a:ext cx="1883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F1419"/>
                </a:solidFill>
                <a:effectLst/>
                <a:latin typeface="TwitterChirp"/>
              </a:rPr>
              <a:t>Tria.ge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15BD1-A8D2-E10D-1BCC-BFCF6AC8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274" y="1893717"/>
            <a:ext cx="6628706" cy="42454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DA89311-66D1-F284-8987-E93C6F6FF446}"/>
              </a:ext>
            </a:extLst>
          </p:cNvPr>
          <p:cNvSpPr txBox="1">
            <a:spLocks/>
          </p:cNvSpPr>
          <p:nvPr/>
        </p:nvSpPr>
        <p:spPr>
          <a:xfrm>
            <a:off x="733592" y="732636"/>
            <a:ext cx="11029616" cy="720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Best practices for malware scanning</a:t>
            </a:r>
          </a:p>
        </p:txBody>
      </p:sp>
    </p:spTree>
    <p:extLst>
      <p:ext uri="{BB962C8B-B14F-4D97-AF65-F5344CB8AC3E}">
        <p14:creationId xmlns:p14="http://schemas.microsoft.com/office/powerpoint/2010/main" val="2492942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03577-3B74-BB9E-27D7-375876B62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9F8B1A-E662-560B-235F-38F75949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2D6AF-7E66-9B97-8D94-BBD6E68F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66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6F9DD-14E5-20F3-A509-BA211AA5EA6F}"/>
              </a:ext>
            </a:extLst>
          </p:cNvPr>
          <p:cNvSpPr txBox="1"/>
          <p:nvPr/>
        </p:nvSpPr>
        <p:spPr>
          <a:xfrm>
            <a:off x="660400" y="2526417"/>
            <a:ext cx="109504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i="0" dirty="0">
                <a:solidFill>
                  <a:srgbClr val="0F14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8000" b="1" i="0" dirty="0">
                <a:solidFill>
                  <a:srgbClr val="0F14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shorturl</a:t>
            </a:r>
            <a:r>
              <a:rPr lang="en-US" sz="6600" b="1" i="0" dirty="0">
                <a:solidFill>
                  <a:srgbClr val="0F14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.at/dJC6O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8523BB-3EAB-A8A9-B178-00A7FF65EA1C}"/>
              </a:ext>
            </a:extLst>
          </p:cNvPr>
          <p:cNvSpPr txBox="1">
            <a:spLocks/>
          </p:cNvSpPr>
          <p:nvPr/>
        </p:nvSpPr>
        <p:spPr>
          <a:xfrm>
            <a:off x="733592" y="732636"/>
            <a:ext cx="11029616" cy="720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Best practices for malware scanning</a:t>
            </a:r>
          </a:p>
        </p:txBody>
      </p:sp>
    </p:spTree>
    <p:extLst>
      <p:ext uri="{BB962C8B-B14F-4D97-AF65-F5344CB8AC3E}">
        <p14:creationId xmlns:p14="http://schemas.microsoft.com/office/powerpoint/2010/main" val="3039066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5693-708A-F654-A058-2AEC80659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39F860-8C82-8260-2C50-51E437F4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24943B-DC4B-BA40-8318-3CEEA3AF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67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3D6F7-2365-A2B8-EDD4-C91FA514808D}"/>
              </a:ext>
            </a:extLst>
          </p:cNvPr>
          <p:cNvSpPr txBox="1"/>
          <p:nvPr/>
        </p:nvSpPr>
        <p:spPr>
          <a:xfrm>
            <a:off x="660400" y="2800737"/>
            <a:ext cx="109504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i="0" dirty="0">
                <a:solidFill>
                  <a:srgbClr val="0F14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https://shorturl.at/60qCk</a:t>
            </a: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50E890-5D42-7B42-93B3-35B5AF744239}"/>
              </a:ext>
            </a:extLst>
          </p:cNvPr>
          <p:cNvSpPr txBox="1">
            <a:spLocks/>
          </p:cNvSpPr>
          <p:nvPr/>
        </p:nvSpPr>
        <p:spPr>
          <a:xfrm>
            <a:off x="733592" y="732636"/>
            <a:ext cx="11029616" cy="720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Best practices for malware scanning</a:t>
            </a:r>
          </a:p>
        </p:txBody>
      </p:sp>
    </p:spTree>
    <p:extLst>
      <p:ext uri="{BB962C8B-B14F-4D97-AF65-F5344CB8AC3E}">
        <p14:creationId xmlns:p14="http://schemas.microsoft.com/office/powerpoint/2010/main" val="1283779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9B40-FA5A-90E2-94C0-699145806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A0C14-85A9-2728-4E85-5B369C457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A19EE-D9D4-E5B2-4BE6-8761274F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68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08168-A867-ADC8-83F8-7BCDB16639E6}"/>
              </a:ext>
            </a:extLst>
          </p:cNvPr>
          <p:cNvSpPr txBox="1"/>
          <p:nvPr/>
        </p:nvSpPr>
        <p:spPr>
          <a:xfrm>
            <a:off x="660400" y="2526417"/>
            <a:ext cx="109504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b="1" i="0" dirty="0">
                <a:solidFill>
                  <a:srgbClr val="0F14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bazaar.abuse.ch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github.com/ytisf/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theZoo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github.com/jstrosch/malware-samples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F1791C-FA9E-4139-35B5-1FE5C7897459}"/>
              </a:ext>
            </a:extLst>
          </p:cNvPr>
          <p:cNvSpPr txBox="1">
            <a:spLocks/>
          </p:cNvSpPr>
          <p:nvPr/>
        </p:nvSpPr>
        <p:spPr>
          <a:xfrm>
            <a:off x="733592" y="732636"/>
            <a:ext cx="11029616" cy="720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Best practices for malware scanning</a:t>
            </a:r>
          </a:p>
        </p:txBody>
      </p:sp>
    </p:spTree>
    <p:extLst>
      <p:ext uri="{BB962C8B-B14F-4D97-AF65-F5344CB8AC3E}">
        <p14:creationId xmlns:p14="http://schemas.microsoft.com/office/powerpoint/2010/main" val="3979139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AI for ethical hacking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FEF07-5B25-5736-CF6A-9B14A38C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12" y="1873404"/>
            <a:ext cx="1879600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D9465-9168-F0D0-9FEB-FB589134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4DD4B4-1EFD-78DA-F1FB-5A257CE3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633" y="1574800"/>
            <a:ext cx="3311967" cy="3738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46CD01-5DC4-CDC5-7C92-BDC93C6D5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195" y="3499004"/>
            <a:ext cx="5298038" cy="29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7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Encryption, Encoding and Hashing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3B88C-0975-D411-3C1E-9190DDB8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9BDFA-2244-7621-B054-42A56345E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80" y="1745493"/>
            <a:ext cx="6448364" cy="33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72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Social media  cyber defense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52A1C-EB60-DD74-8158-E4247858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DC01E-48DD-525A-23C2-951277F07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932" y="1559526"/>
            <a:ext cx="5440136" cy="48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725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b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</a:b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top most common passwords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E389E-6B5B-DDBA-2BA7-C69BF2D6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06BFF4-2B61-67B2-7A54-E031D61B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58" y="1524000"/>
            <a:ext cx="957072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81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D974-F920-0B43-278E-EFAB805F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ea typeface="GE SS Two Bold" panose="020A0503020102020204" pitchFamily="18" charset="-78"/>
                <a:cs typeface="GE SS Two Bold" panose="020A0503020102020204" pitchFamily="18" charset="-78"/>
              </a:rPr>
              <a:t>Verification of protection?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AAA9-CD14-E3BD-F163-3BC55DAA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4F8F6-F3EF-68FD-68C6-C210EB44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012" y="1921227"/>
            <a:ext cx="4827976" cy="41925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C9F14-C8BA-89E4-4339-3793BB43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8780" y="6426829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72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15F00-E5AB-449F-7A87-4508001F6C7C}"/>
              </a:ext>
            </a:extLst>
          </p:cNvPr>
          <p:cNvSpPr txBox="1"/>
          <p:nvPr/>
        </p:nvSpPr>
        <p:spPr>
          <a:xfrm>
            <a:off x="337352" y="3543588"/>
            <a:ext cx="3096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haveibeenpwned.com</a:t>
            </a:r>
          </a:p>
        </p:txBody>
      </p:sp>
    </p:spTree>
    <p:extLst>
      <p:ext uri="{BB962C8B-B14F-4D97-AF65-F5344CB8AC3E}">
        <p14:creationId xmlns:p14="http://schemas.microsoft.com/office/powerpoint/2010/main" val="1964105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b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</a:b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Password cracking simulation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E389E-6B5B-DDBA-2BA7-C69BF2D6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B35B3-C2E7-D137-AE8A-E3437BCD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4" y="1748422"/>
            <a:ext cx="5312492" cy="43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21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258724"/>
          </a:xfrm>
        </p:spPr>
        <p:txBody>
          <a:bodyPr>
            <a:noAutofit/>
          </a:bodyPr>
          <a:lstStyle/>
          <a:p>
            <a:pPr algn="ctr"/>
            <a:b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</a:b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How to Prevent Brute Force Password Hacking?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E389E-6B5B-DDBA-2BA7-C69BF2D6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1B46A-8D69-1E5D-65A3-85ACB9CD1AD6}"/>
              </a:ext>
            </a:extLst>
          </p:cNvPr>
          <p:cNvSpPr txBox="1"/>
          <p:nvPr/>
        </p:nvSpPr>
        <p:spPr>
          <a:xfrm>
            <a:off x="1503680" y="2145437"/>
            <a:ext cx="10107128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Never use information that can be found online (like names of family members).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Have as many characters as possible.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Combine letters, numbers, and symbols.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Be different for each user account.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 Do not use common patterns.</a:t>
            </a:r>
          </a:p>
        </p:txBody>
      </p:sp>
    </p:spTree>
    <p:extLst>
      <p:ext uri="{BB962C8B-B14F-4D97-AF65-F5344CB8AC3E}">
        <p14:creationId xmlns:p14="http://schemas.microsoft.com/office/powerpoint/2010/main" val="12891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258724"/>
          </a:xfrm>
        </p:spPr>
        <p:txBody>
          <a:bodyPr>
            <a:noAutofit/>
          </a:bodyPr>
          <a:lstStyle/>
          <a:p>
            <a:pPr algn="ctr"/>
            <a:b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</a:b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How to Prevent Brute Force Password Hacking?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E389E-6B5B-DDBA-2BA7-C69BF2D6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1B46A-8D69-1E5D-65A3-85ACB9CD1AD6}"/>
              </a:ext>
            </a:extLst>
          </p:cNvPr>
          <p:cNvSpPr txBox="1"/>
          <p:nvPr/>
        </p:nvSpPr>
        <p:spPr>
          <a:xfrm>
            <a:off x="2661920" y="1921917"/>
            <a:ext cx="6807200" cy="4268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effectLst/>
                <a:latin typeface="+mj-lt"/>
              </a:rPr>
              <a:t>Lockout policy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effectLst/>
                <a:latin typeface="+mj-lt"/>
              </a:rPr>
              <a:t>Progressive delays</a:t>
            </a:r>
            <a:endParaRPr lang="en-US" sz="2800" b="0" i="0" dirty="0">
              <a:effectLst/>
              <a:latin typeface="+mj-lt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i="0" u="none" strike="noStrike" dirty="0">
                <a:effectLst/>
                <a:latin typeface="+mj-lt"/>
              </a:rPr>
              <a:t>Captcha</a:t>
            </a:r>
            <a:endParaRPr lang="en-US" sz="2800" b="0" i="0" dirty="0">
              <a:effectLst/>
              <a:latin typeface="+mj-lt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i="0" dirty="0">
                <a:effectLst/>
                <a:latin typeface="+mj-lt"/>
              </a:rPr>
              <a:t>Requiring strong passwords</a:t>
            </a:r>
            <a:endParaRPr lang="en-US" sz="2800" b="0" i="0" dirty="0">
              <a:effectLst/>
              <a:latin typeface="+mj-lt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i="0" u="none" strike="noStrike" dirty="0">
                <a:effectLst/>
                <a:latin typeface="+mj-lt"/>
              </a:rPr>
              <a:t>Two-factor authentication</a:t>
            </a:r>
            <a:endParaRPr lang="en-US" sz="28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7422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60884"/>
          </a:xfrm>
        </p:spPr>
        <p:txBody>
          <a:bodyPr>
            <a:noAutofit/>
          </a:bodyPr>
          <a:lstStyle/>
          <a:p>
            <a:pPr algn="ctr"/>
            <a:b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</a:b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How Secure is my password?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E389E-6B5B-DDBA-2BA7-C69BF2D6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D03CE7-5E43-ECAF-2CA6-BBC2EB1C5248}"/>
              </a:ext>
            </a:extLst>
          </p:cNvPr>
          <p:cNvSpPr txBox="1"/>
          <p:nvPr/>
        </p:nvSpPr>
        <p:spPr>
          <a:xfrm>
            <a:off x="1981045" y="6025133"/>
            <a:ext cx="3901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www.passwordmonster.com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4A04-192E-45FF-532C-1AB309DC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355" y="1777061"/>
            <a:ext cx="7721290" cy="3973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F98F8-7A9B-CE1E-CE4A-88F6FED5DE2D}"/>
              </a:ext>
            </a:extLst>
          </p:cNvPr>
          <p:cNvSpPr txBox="1"/>
          <p:nvPr/>
        </p:nvSpPr>
        <p:spPr>
          <a:xfrm>
            <a:off x="6094368" y="6025132"/>
            <a:ext cx="5516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howsecureismypassword.net</a:t>
            </a:r>
          </a:p>
        </p:txBody>
      </p:sp>
    </p:spTree>
    <p:extLst>
      <p:ext uri="{BB962C8B-B14F-4D97-AF65-F5344CB8AC3E}">
        <p14:creationId xmlns:p14="http://schemas.microsoft.com/office/powerpoint/2010/main" val="1040795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fr-FR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Enable </a:t>
            </a:r>
            <a:r>
              <a:rPr lang="fr-FR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Two</a:t>
            </a:r>
            <a:r>
              <a:rPr lang="fr-FR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-Factor </a:t>
            </a:r>
            <a:r>
              <a:rPr lang="fr-FR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Authentication</a:t>
            </a:r>
            <a:r>
              <a:rPr lang="fr-FR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(2FA)</a:t>
            </a:r>
            <a:endParaRPr lang="en-US" sz="4000" b="1" dirty="0">
              <a:solidFill>
                <a:schemeClr val="tx1"/>
              </a:solidFill>
              <a:latin typeface="Franklin Gothic Demi" panose="020B0703020102020204" pitchFamily="34" charset="0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D7DB4-C9DD-59FD-582F-4EBFA36B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D9CC2-D416-2B5E-52E9-FDD6D4F5D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853" y="1868527"/>
            <a:ext cx="5828293" cy="44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375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fr-FR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Enable </a:t>
            </a:r>
            <a:r>
              <a:rPr lang="fr-FR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Two</a:t>
            </a:r>
            <a:r>
              <a:rPr lang="fr-FR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-Factor </a:t>
            </a:r>
            <a:r>
              <a:rPr lang="fr-FR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Authentication</a:t>
            </a:r>
            <a:r>
              <a:rPr lang="fr-FR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(2FA)</a:t>
            </a:r>
            <a:endParaRPr lang="en-US" sz="4000" b="1" dirty="0">
              <a:solidFill>
                <a:schemeClr val="tx1"/>
              </a:solidFill>
              <a:latin typeface="Franklin Gothic Demi" panose="020B0703020102020204" pitchFamily="34" charset="0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D7DB4-C9DD-59FD-582F-4EBFA36B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FA6044-5954-759F-9C9E-FC817650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64" y="2118308"/>
            <a:ext cx="2428632" cy="2725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1A42CC-93B3-41E0-DBBB-81D3C76269B6}"/>
              </a:ext>
            </a:extLst>
          </p:cNvPr>
          <p:cNvSpPr txBox="1"/>
          <p:nvPr/>
        </p:nvSpPr>
        <p:spPr>
          <a:xfrm>
            <a:off x="1866663" y="4939645"/>
            <a:ext cx="3349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F1419"/>
                </a:solidFill>
                <a:effectLst/>
                <a:latin typeface="TwitterChirp"/>
              </a:rPr>
              <a:t>Google Authenticator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03C8A-857D-C6EB-40AA-37D81ECB5A06}"/>
              </a:ext>
            </a:extLst>
          </p:cNvPr>
          <p:cNvSpPr txBox="1"/>
          <p:nvPr/>
        </p:nvSpPr>
        <p:spPr>
          <a:xfrm>
            <a:off x="6975664" y="4956154"/>
            <a:ext cx="3582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F1419"/>
                </a:solidFill>
                <a:effectLst/>
                <a:latin typeface="TwitterChirp"/>
              </a:rPr>
              <a:t>Microsoft Authenticator</a:t>
            </a:r>
            <a:endParaRPr lang="en-US" sz="2400" b="1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E9C25E2-BB20-5CDA-CA28-BEB3705E7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6663" y="2193036"/>
            <a:ext cx="2868828" cy="26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690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 rtl="1"/>
            <a:r>
              <a:rPr lang="fr-FR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Use a </a:t>
            </a:r>
            <a:r>
              <a:rPr lang="fr-FR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Password</a:t>
            </a:r>
            <a:r>
              <a:rPr lang="fr-FR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Manager</a:t>
            </a:r>
            <a:endParaRPr lang="en-US" sz="4000" b="1" dirty="0">
              <a:solidFill>
                <a:schemeClr val="tx1"/>
              </a:solidFill>
              <a:latin typeface="Franklin Gothic Demi" panose="020B0703020102020204" pitchFamily="34" charset="0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E389E-6B5B-DDBA-2BA7-C69BF2D6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3BFC6-2B37-1D8C-ECEA-112CA7E94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95464"/>
            <a:ext cx="4836160" cy="1733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596DB-ADF4-E103-44D3-AE5853EF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449" y="2053591"/>
            <a:ext cx="2613838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3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Encryption, Encoding and Hashing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3B88C-0975-D411-3C1E-9190DDB8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24D94-3164-0667-B5C3-FB220E938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80" y="1725173"/>
            <a:ext cx="6448364" cy="35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5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5ADE-C6AD-E852-7F81-594282E1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266945-ABB6-FE82-523D-C009A16C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80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6BAC40-9D33-A371-035E-8F5E2ABA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Securing Wireless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8A45-1BA3-BA44-B958-8D25D4E0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499" y="2452914"/>
            <a:ext cx="3743001" cy="3465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3542E-4D0B-85CD-B11F-B7994FEC6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16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9CF0A-6E0A-A746-1515-53E4DFA1A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C549-D700-93DA-65E9-C173C84C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81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0496AD-D417-C372-77DA-511E5B5E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Securing Wireless Networks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8E000D-0C82-5563-D1E6-B15FFD2BBE1C}"/>
              </a:ext>
            </a:extLst>
          </p:cNvPr>
          <p:cNvSpPr txBox="1">
            <a:spLocks/>
          </p:cNvSpPr>
          <p:nvPr/>
        </p:nvSpPr>
        <p:spPr>
          <a:xfrm>
            <a:off x="646504" y="2317594"/>
            <a:ext cx="11029616" cy="2091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Common Attacks and Effective Defense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A93A2-D456-9649-3551-AA368885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57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05AD-4DE0-1390-5D51-612A53FE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E799F-D3C3-2E77-42F0-30A3ABD8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82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D06C97-D001-1382-7AB6-EA4A18B7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Securing Wireless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0C78B-F1CA-17FF-BEDA-D332D246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1564661"/>
            <a:ext cx="7355840" cy="5041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271E92-3111-B023-9935-BF153FB9A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56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F9C40-D04F-8FEA-CF4E-683AD4CB3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8B184-CB1B-336B-A82B-719FC832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83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B7CA40-9672-FE63-5060-FF857FA9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13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WiFi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Security Techniques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05E80-07B2-F0DE-7905-71A5825058BA}"/>
              </a:ext>
            </a:extLst>
          </p:cNvPr>
          <p:cNvSpPr txBox="1"/>
          <p:nvPr/>
        </p:nvSpPr>
        <p:spPr>
          <a:xfrm>
            <a:off x="1351280" y="2158501"/>
            <a:ext cx="10107128" cy="3244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Strong Encryption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Strong Passwords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Hiding SSID (Network Name)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MAC Address Filtering</a:t>
            </a:r>
          </a:p>
          <a:p>
            <a:pPr marL="60325" algn="l">
              <a:lnSpc>
                <a:spcPct val="150000"/>
              </a:lnSpc>
            </a:pPr>
            <a:endParaRPr lang="en-US" sz="28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5CD95-3D17-9006-9CFB-235023DB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87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62309-8F4C-79C9-DA8B-2FC898617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92D56-C45C-2785-17A1-9F53EBB2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84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9006D1-52D1-18A2-D330-DCA5D4F59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13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Penetration lab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52848-301B-C813-93A8-9FD40B0A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8" y="3530155"/>
            <a:ext cx="3143250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E7EE6-C205-33DC-E2EC-0946FF2E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3443324"/>
            <a:ext cx="63500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D8FA5C-EBC1-806E-B7C9-290EC775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670658"/>
            <a:ext cx="4813875" cy="1549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0CCC31-FC0E-C779-7E4E-F0F6F8A3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165" y="1011478"/>
            <a:ext cx="2915004" cy="2915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60272D-0C03-6EBB-82F5-E8F79A2A7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44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33ADC-4800-6B35-75B1-C343981A8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9A3E9-AC53-A3E4-A94F-6327C294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85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102F03-1887-4681-8609-A90C301D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13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Main Threats to Wi-Fi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B8271-2BA1-BBD7-F62D-1064C65D12AA}"/>
              </a:ext>
            </a:extLst>
          </p:cNvPr>
          <p:cNvSpPr txBox="1"/>
          <p:nvPr/>
        </p:nvSpPr>
        <p:spPr>
          <a:xfrm>
            <a:off x="1351280" y="2158501"/>
            <a:ext cx="10107128" cy="3244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Fake access points (Rogue APs)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Weak or no encryption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Brute-force attacks to crack passwords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Attacks targeting connected devices</a:t>
            </a:r>
          </a:p>
          <a:p>
            <a:pPr marL="60325" algn="l">
              <a:lnSpc>
                <a:spcPct val="150000"/>
              </a:lnSpc>
            </a:pPr>
            <a:endParaRPr lang="en-US" sz="28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3C1E-D078-B957-2727-62901346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260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5854-889B-CE80-43D3-C9D99DD46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5A523-5C24-4103-D030-E283D0E0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86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EA0648-0F1A-6EBA-57EB-654955F8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13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Main Threats to Wi-Fi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05088-33BC-B113-162D-866F78BA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33" y="2017049"/>
            <a:ext cx="10424734" cy="3423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0BE59B-E21F-E0F4-C2BA-CFE007617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6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F244D-2AA2-BF5D-7185-A8E494E1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D939A3-5724-2ECB-B680-8C88B64E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87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FED7EE-6CE9-DEFB-5095-E568E29A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13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Password Dictionary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4F51D-FB99-E102-DE95-DF06F31D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1" y="1897507"/>
            <a:ext cx="9525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B630D9-5BD7-F1CE-7376-B0575370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271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F8A13-2511-15F4-4B95-D7DD51525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C7B0E-BB18-1CF4-6D4D-62FDFA4D0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88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74AB33-7ED8-F9D6-A65C-FE137C21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13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Creating a Password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EF4F6-8CE6-32A2-2672-E6E20B3E5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1729973"/>
            <a:ext cx="8595360" cy="4165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D07AE-52BC-56BD-29A5-D2E302606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45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5740B-FE9D-852B-5953-BE09FC9B2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9C6C4-D239-1DAB-120F-181A941B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89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3FB921-BFD7-A050-86FE-1BB7187B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0875"/>
            <a:ext cx="11029616" cy="150714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Protect </a:t>
            </a:r>
            <a:r>
              <a:rPr lang="en-US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WiFi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from </a:t>
            </a:r>
            <a:r>
              <a:rPr lang="en-US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Deauthentication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Deauth</a:t>
            </a:r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)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4D3B1-5B69-8B68-97C0-A06B5057B518}"/>
              </a:ext>
            </a:extLst>
          </p:cNvPr>
          <p:cNvSpPr txBox="1"/>
          <p:nvPr/>
        </p:nvSpPr>
        <p:spPr>
          <a:xfrm>
            <a:off x="1351280" y="2514101"/>
            <a:ext cx="10107128" cy="389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Enable Protected Management Frames (PMF)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Disable Broadcast of SSID (Hiding SSID)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Strengthen Access Controls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Deploy a Wireless Intrusion Detection/Prevention System (WIDS/WIPS)</a:t>
            </a:r>
          </a:p>
          <a:p>
            <a:pPr marL="60325" algn="l">
              <a:lnSpc>
                <a:spcPct val="150000"/>
              </a:lnSpc>
            </a:pPr>
            <a:endParaRPr lang="en-US" sz="28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D6401-5089-AE73-343B-47940A44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71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2ABAB-5AD6-7AEA-787F-681153DA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9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0B0B97-EA71-1494-F38C-F5E881AC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Encryption, Encoding and Hashing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3B88C-0975-D411-3C1E-9190DDB8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4B5D8-D5AB-F0D1-7C8E-48F7D42A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587817"/>
            <a:ext cx="9525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61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CD14A-3B33-3642-8FBA-2CBE5BC1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30B46-09C4-343F-82C6-BEEF505E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90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086276-5B43-E2D6-BC70-32339382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13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Evil Twin Attack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62A8E-8927-B93F-C40D-15B9111B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734139"/>
            <a:ext cx="9519920" cy="4327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FA133-30F4-5F2D-612E-CB739093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020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C4F48-BD43-8A18-E130-3C8CD9624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13143-1EF2-E129-0A2C-1753CC72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91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EE5527-690C-1576-1F1D-6FE863A3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513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Secure Your Wi-Fi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CC4B4-601B-03FC-D690-7AB1D917DA76}"/>
              </a:ext>
            </a:extLst>
          </p:cNvPr>
          <p:cNvSpPr txBox="1"/>
          <p:nvPr/>
        </p:nvSpPr>
        <p:spPr>
          <a:xfrm>
            <a:off x="1351280" y="2158501"/>
            <a:ext cx="10107128" cy="389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Use strong encryption protocols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Change the default network name (SSID) and password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Regularly update your router’s firmware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Enable firewalls</a:t>
            </a:r>
          </a:p>
          <a:p>
            <a:pPr marL="517525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00"/>
                </a:solidFill>
                <a:latin typeface="+mj-lt"/>
              </a:rPr>
              <a:t> Disable Control Panel settings if feasible</a:t>
            </a:r>
          </a:p>
          <a:p>
            <a:pPr marL="60325" algn="l">
              <a:lnSpc>
                <a:spcPct val="150000"/>
              </a:lnSpc>
            </a:pPr>
            <a:endParaRPr lang="en-US" sz="28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31854-0433-7A0A-EA7A-16C67331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063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30CB6-EBBF-32E1-6901-B69A36A0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CAE6E9-40F6-D3DB-E743-7C2FEE48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1040"/>
            <a:ext cx="11029616" cy="1452880"/>
          </a:xfrm>
        </p:spPr>
        <p:txBody>
          <a:bodyPr>
            <a:noAutofit/>
          </a:bodyPr>
          <a:lstStyle/>
          <a:p>
            <a:pPr algn="ctr" rtl="1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Ensure Your Wi-Fi is Private and Blocking Hackers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D7DB4-C9DD-59FD-582F-4EBFA36B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5539742"/>
            <a:ext cx="1124157" cy="114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4AA3C-8235-FD96-4392-474CAC1F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14" y="2831425"/>
            <a:ext cx="5203371" cy="1195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CE25D-C116-8CE2-7F3D-7F6D6421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993" y="4324741"/>
            <a:ext cx="3918014" cy="19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128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64D64-CBB3-EAC1-E3DB-88DBBC93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FC06B-9B85-9CD2-E527-18D515AF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b="1" smtClean="0">
                <a:solidFill>
                  <a:schemeClr val="tx1"/>
                </a:solidFill>
              </a:rPr>
              <a:t>93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4CF562-4B16-0AF6-8EBE-2D2AEAE3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024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Securing Wireless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1A4212-FF73-0483-1BEC-4EAB5D7AD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1" y="5569839"/>
            <a:ext cx="1219200" cy="1219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FFCC82C-0406-6870-6ECA-6EBE75A35B24}"/>
              </a:ext>
            </a:extLst>
          </p:cNvPr>
          <p:cNvSpPr txBox="1">
            <a:spLocks/>
          </p:cNvSpPr>
          <p:nvPr/>
        </p:nvSpPr>
        <p:spPr>
          <a:xfrm>
            <a:off x="646504" y="2317595"/>
            <a:ext cx="11029616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  <a:latin typeface="Franklin Gothic Demi" panose="020B0703020102020204" pitchFamily="34" charset="0"/>
                <a:ea typeface="GE SS Two Bold" panose="020A0503020102020204" pitchFamily="18" charset="-78"/>
                <a:cs typeface="GE SS Two Bold" panose="020A0503020102020204" pitchFamily="18" charset="-78"/>
              </a:rPr>
              <a:t>Next Lesson</a:t>
            </a:r>
          </a:p>
        </p:txBody>
      </p:sp>
    </p:spTree>
    <p:extLst>
      <p:ext uri="{BB962C8B-B14F-4D97-AF65-F5344CB8AC3E}">
        <p14:creationId xmlns:p14="http://schemas.microsoft.com/office/powerpoint/2010/main" val="332632346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{9F9D8CBD-7E63-420C-A2D2-C7D5CBDCF52C}tf33552983_win32</Template>
  <TotalTime>30905</TotalTime>
  <Words>1291</Words>
  <Application>Microsoft Office PowerPoint</Application>
  <PresentationFormat>Widescreen</PresentationFormat>
  <Paragraphs>338</Paragraphs>
  <Slides>93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5" baseType="lpstr">
      <vt:lpstr>Calibri</vt:lpstr>
      <vt:lpstr>Calisto MT</vt:lpstr>
      <vt:lpstr>Franklin Gothic Book</vt:lpstr>
      <vt:lpstr>Franklin Gothic Demi</vt:lpstr>
      <vt:lpstr>GE SS Two Bold</vt:lpstr>
      <vt:lpstr>Open Sans</vt:lpstr>
      <vt:lpstr>Source Sans Pro</vt:lpstr>
      <vt:lpstr>Times New Roman</vt:lpstr>
      <vt:lpstr>TwitterChirp</vt:lpstr>
      <vt:lpstr>Wingdings</vt:lpstr>
      <vt:lpstr>Wingdings 2</vt:lpstr>
      <vt:lpstr>DividendVTI</vt:lpstr>
      <vt:lpstr>PowerPoint Presentation</vt:lpstr>
      <vt:lpstr>always remember</vt:lpstr>
      <vt:lpstr>Are You a Target?</vt:lpstr>
      <vt:lpstr>Cyber security</vt:lpstr>
      <vt:lpstr>Cyber security</vt:lpstr>
      <vt:lpstr>CIA of SECURITY SERVICES </vt:lpstr>
      <vt:lpstr>Encryption, Encoding and Hashing</vt:lpstr>
      <vt:lpstr>Encryption, Encoding and Hashing</vt:lpstr>
      <vt:lpstr>Encryption, Encoding and Hashing</vt:lpstr>
      <vt:lpstr>Encryption, Encoding and Hashing</vt:lpstr>
      <vt:lpstr>CIA of SECURITY SERVICES Practice</vt:lpstr>
      <vt:lpstr>CIA of SECURITY SERVICES Practice</vt:lpstr>
      <vt:lpstr>CIA of SECURITY SERVICES Practice</vt:lpstr>
      <vt:lpstr>Practical Encryption</vt:lpstr>
      <vt:lpstr>Practical Encryption</vt:lpstr>
      <vt:lpstr>social engineering</vt:lpstr>
      <vt:lpstr>social engineering</vt:lpstr>
      <vt:lpstr>psychological techniques</vt:lpstr>
      <vt:lpstr>Example of Consensus</vt:lpstr>
      <vt:lpstr>The four phases of a social engineering attack </vt:lpstr>
      <vt:lpstr>Phishing, Clone Login Pages &amp; Stolen Credentials</vt:lpstr>
      <vt:lpstr>Phishing Email Analysis</vt:lpstr>
      <vt:lpstr>Simple Email Header</vt:lpstr>
      <vt:lpstr>Email File Header</vt:lpstr>
      <vt:lpstr>email authentication methods</vt:lpstr>
      <vt:lpstr>Tools for Email Header analysis</vt:lpstr>
      <vt:lpstr>Email Content Analysis</vt:lpstr>
      <vt:lpstr>Basic Structure of Email File</vt:lpstr>
      <vt:lpstr>HTML Emails Support</vt:lpstr>
      <vt:lpstr>Reading URLs to Avoid Phishing Scams</vt:lpstr>
      <vt:lpstr>PowerPoint Presentation</vt:lpstr>
      <vt:lpstr>Phishing Email example</vt:lpstr>
      <vt:lpstr>Phishing Email example</vt:lpstr>
      <vt:lpstr>Phishing Email example</vt:lpstr>
      <vt:lpstr>Phishing indicators</vt:lpstr>
      <vt:lpstr>Phishing Email example</vt:lpstr>
      <vt:lpstr>Online Phishing Test</vt:lpstr>
      <vt:lpstr>real-life scenario</vt:lpstr>
      <vt:lpstr>https://shorturl.at/JnATO</vt:lpstr>
      <vt:lpstr>Phishing Email Analysis</vt:lpstr>
      <vt:lpstr>Phishing Email Analysis</vt:lpstr>
      <vt:lpstr>Quishing</vt:lpstr>
      <vt:lpstr>PowerPoint Presentation</vt:lpstr>
      <vt:lpstr>Quishing</vt:lpstr>
      <vt:lpstr>Quishing Simulation Process</vt:lpstr>
      <vt:lpstr>Protective Measures</vt:lpstr>
      <vt:lpstr>Stolen Credentials</vt:lpstr>
      <vt:lpstr>Password stealer attack</vt:lpstr>
      <vt:lpstr>A Practical Exercise</vt:lpstr>
      <vt:lpstr>Protective Measures</vt:lpstr>
      <vt:lpstr>Disable Autorun and Autoplay</vt:lpstr>
      <vt:lpstr>the Top Social Engineering tools</vt:lpstr>
      <vt:lpstr>References</vt:lpstr>
      <vt:lpstr>Common Vulnerabilities and Exposures (CVE)</vt:lpstr>
      <vt:lpstr>Common Vulnerabilities and Exposures (CVE)</vt:lpstr>
      <vt:lpstr>Where to Find CVE Listings</vt:lpstr>
      <vt:lpstr> How to Exploit a CVE</vt:lpstr>
      <vt:lpstr>update software</vt:lpstr>
      <vt:lpstr>Data Backup Strategies </vt:lpstr>
      <vt:lpstr>delete data permanently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for ethical hacking</vt:lpstr>
      <vt:lpstr>Social media  cyber defense</vt:lpstr>
      <vt:lpstr> top most common passwords 2023</vt:lpstr>
      <vt:lpstr>Verification of protection?</vt:lpstr>
      <vt:lpstr> Password cracking simulation</vt:lpstr>
      <vt:lpstr> How to Prevent Brute Force Password Hacking?</vt:lpstr>
      <vt:lpstr> How to Prevent Brute Force Password Hacking?</vt:lpstr>
      <vt:lpstr> How Secure is my password?</vt:lpstr>
      <vt:lpstr>Enable Two-Factor Authentication (2FA)</vt:lpstr>
      <vt:lpstr>Enable Two-Factor Authentication (2FA)</vt:lpstr>
      <vt:lpstr>Use a Password Manager</vt:lpstr>
      <vt:lpstr>Securing Wireless Networks</vt:lpstr>
      <vt:lpstr>Securing Wireless Networks</vt:lpstr>
      <vt:lpstr>Securing Wireless Networks</vt:lpstr>
      <vt:lpstr>WiFi Security Techniques</vt:lpstr>
      <vt:lpstr>Penetration lab setup</vt:lpstr>
      <vt:lpstr>Main Threats to Wi-Fi Networks</vt:lpstr>
      <vt:lpstr>Main Threats to Wi-Fi Networks</vt:lpstr>
      <vt:lpstr>Password Dictionary</vt:lpstr>
      <vt:lpstr> Creating a Password Dictionary</vt:lpstr>
      <vt:lpstr>Protect WiFi from Deauthentication (Deauth) Attacks</vt:lpstr>
      <vt:lpstr>Evil Twin Attack</vt:lpstr>
      <vt:lpstr>Secure Your Wi-Fi Network</vt:lpstr>
      <vt:lpstr>Ensure Your Wi-Fi is Private and Blocking Hackers</vt:lpstr>
      <vt:lpstr>Securing Wireless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</dc:title>
  <dc:creator>Ferik Brahim</dc:creator>
  <cp:lastModifiedBy>Ferik Brahim</cp:lastModifiedBy>
  <cp:revision>440</cp:revision>
  <dcterms:created xsi:type="dcterms:W3CDTF">2024-01-14T08:43:15Z</dcterms:created>
  <dcterms:modified xsi:type="dcterms:W3CDTF">2025-01-14T23:24:56Z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